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338" r:id="rId2"/>
    <p:sldId id="257" r:id="rId3"/>
    <p:sldId id="259" r:id="rId4"/>
    <p:sldId id="368" r:id="rId5"/>
    <p:sldId id="369" r:id="rId6"/>
    <p:sldId id="375" r:id="rId7"/>
    <p:sldId id="339" r:id="rId8"/>
    <p:sldId id="272" r:id="rId9"/>
    <p:sldId id="371" r:id="rId10"/>
    <p:sldId id="372" r:id="rId11"/>
    <p:sldId id="273" r:id="rId12"/>
    <p:sldId id="341" r:id="rId13"/>
    <p:sldId id="373" r:id="rId14"/>
    <p:sldId id="312" r:id="rId15"/>
    <p:sldId id="258" r:id="rId16"/>
    <p:sldId id="294" r:id="rId17"/>
    <p:sldId id="376" r:id="rId18"/>
    <p:sldId id="342" r:id="rId19"/>
    <p:sldId id="343" r:id="rId20"/>
    <p:sldId id="288" r:id="rId21"/>
    <p:sldId id="345" r:id="rId22"/>
    <p:sldId id="344" r:id="rId23"/>
    <p:sldId id="289" r:id="rId24"/>
    <p:sldId id="287" r:id="rId25"/>
    <p:sldId id="374" r:id="rId26"/>
    <p:sldId id="346" r:id="rId27"/>
    <p:sldId id="347" r:id="rId28"/>
    <p:sldId id="313" r:id="rId29"/>
    <p:sldId id="348" r:id="rId30"/>
    <p:sldId id="314" r:id="rId31"/>
    <p:sldId id="349" r:id="rId32"/>
    <p:sldId id="350" r:id="rId33"/>
    <p:sldId id="316" r:id="rId34"/>
    <p:sldId id="351" r:id="rId35"/>
    <p:sldId id="352" r:id="rId36"/>
    <p:sldId id="353" r:id="rId37"/>
    <p:sldId id="285" r:id="rId38"/>
    <p:sldId id="354" r:id="rId39"/>
    <p:sldId id="377" r:id="rId40"/>
    <p:sldId id="355" r:id="rId41"/>
    <p:sldId id="356" r:id="rId42"/>
    <p:sldId id="378" r:id="rId43"/>
    <p:sldId id="358" r:id="rId44"/>
    <p:sldId id="359" r:id="rId45"/>
    <p:sldId id="360" r:id="rId46"/>
    <p:sldId id="362" r:id="rId47"/>
    <p:sldId id="361" r:id="rId48"/>
    <p:sldId id="320" r:id="rId49"/>
    <p:sldId id="317" r:id="rId50"/>
    <p:sldId id="328" r:id="rId51"/>
    <p:sldId id="302" r:id="rId52"/>
    <p:sldId id="309" r:id="rId53"/>
    <p:sldId id="363" r:id="rId54"/>
    <p:sldId id="323" r:id="rId55"/>
    <p:sldId id="329" r:id="rId56"/>
    <p:sldId id="364" r:id="rId57"/>
    <p:sldId id="310" r:id="rId58"/>
    <p:sldId id="321" r:id="rId59"/>
    <p:sldId id="326" r:id="rId60"/>
    <p:sldId id="365" r:id="rId61"/>
    <p:sldId id="366" r:id="rId62"/>
    <p:sldId id="367" r:id="rId63"/>
    <p:sldId id="334"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7F1CB5-3E8A-45E8-999A-63E5A5577154}"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DE5200-7306-41E5-B354-29FDBEDEE423}" type="slidenum">
              <a:rPr lang="en-US" smtClean="0"/>
              <a:t>‹#›</a:t>
            </a:fld>
            <a:endParaRPr lang="en-US"/>
          </a:p>
        </p:txBody>
      </p:sp>
    </p:spTree>
    <p:extLst>
      <p:ext uri="{BB962C8B-B14F-4D97-AF65-F5344CB8AC3E}">
        <p14:creationId xmlns:p14="http://schemas.microsoft.com/office/powerpoint/2010/main" val="145997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E5200-7306-41E5-B354-29FDBEDEE423}" type="slidenum">
              <a:rPr lang="en-US" smtClean="0"/>
              <a:t>46</a:t>
            </a:fld>
            <a:endParaRPr lang="en-US"/>
          </a:p>
        </p:txBody>
      </p:sp>
    </p:spTree>
    <p:extLst>
      <p:ext uri="{BB962C8B-B14F-4D97-AF65-F5344CB8AC3E}">
        <p14:creationId xmlns:p14="http://schemas.microsoft.com/office/powerpoint/2010/main" val="3647451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450010E-6487-497A-8309-CB002644D5C7}" type="datetimeFigureOut">
              <a:rPr lang="en-US" smtClean="0"/>
              <a:t>1/14/2025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8D91D58E-1155-4DC9-91FD-F57E72EA739F}"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0578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50010E-6487-497A-8309-CB002644D5C7}"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1D58E-1155-4DC9-91FD-F57E72EA739F}" type="slidenum">
              <a:rPr lang="en-US" smtClean="0"/>
              <a:t>‹#›</a:t>
            </a:fld>
            <a:endParaRPr lang="en-US"/>
          </a:p>
        </p:txBody>
      </p:sp>
    </p:spTree>
    <p:extLst>
      <p:ext uri="{BB962C8B-B14F-4D97-AF65-F5344CB8AC3E}">
        <p14:creationId xmlns:p14="http://schemas.microsoft.com/office/powerpoint/2010/main" val="2226949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50010E-6487-497A-8309-CB002644D5C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D58E-1155-4DC9-91FD-F57E72EA739F}"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096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50010E-6487-497A-8309-CB002644D5C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D58E-1155-4DC9-91FD-F57E72EA739F}"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8043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50010E-6487-497A-8309-CB002644D5C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D58E-1155-4DC9-91FD-F57E72EA739F}" type="slidenum">
              <a:rPr lang="en-US" smtClean="0"/>
              <a:t>‹#›</a:t>
            </a:fld>
            <a:endParaRPr lang="en-US"/>
          </a:p>
        </p:txBody>
      </p:sp>
    </p:spTree>
    <p:extLst>
      <p:ext uri="{BB962C8B-B14F-4D97-AF65-F5344CB8AC3E}">
        <p14:creationId xmlns:p14="http://schemas.microsoft.com/office/powerpoint/2010/main" val="2599089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50010E-6487-497A-8309-CB002644D5C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D58E-1155-4DC9-91FD-F57E72EA739F}"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2447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50010E-6487-497A-8309-CB002644D5C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D58E-1155-4DC9-91FD-F57E72EA739F}"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2461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50010E-6487-497A-8309-CB002644D5C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D58E-1155-4DC9-91FD-F57E72EA739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831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50010E-6487-497A-8309-CB002644D5C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D58E-1155-4DC9-91FD-F57E72EA739F}"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3756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50010E-6487-497A-8309-CB002644D5C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D58E-1155-4DC9-91FD-F57E72EA739F}" type="slidenum">
              <a:rPr lang="en-US" smtClean="0"/>
              <a:t>‹#›</a:t>
            </a:fld>
            <a:endParaRPr lang="en-US"/>
          </a:p>
        </p:txBody>
      </p:sp>
    </p:spTree>
    <p:extLst>
      <p:ext uri="{BB962C8B-B14F-4D97-AF65-F5344CB8AC3E}">
        <p14:creationId xmlns:p14="http://schemas.microsoft.com/office/powerpoint/2010/main" val="3210065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50010E-6487-497A-8309-CB002644D5C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D58E-1155-4DC9-91FD-F57E72EA739F}"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4470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50010E-6487-497A-8309-CB002644D5C7}"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1D58E-1155-4DC9-91FD-F57E72EA739F}" type="slidenum">
              <a:rPr lang="en-US" smtClean="0"/>
              <a:t>‹#›</a:t>
            </a:fld>
            <a:endParaRPr lang="en-US"/>
          </a:p>
        </p:txBody>
      </p:sp>
    </p:spTree>
    <p:extLst>
      <p:ext uri="{BB962C8B-B14F-4D97-AF65-F5344CB8AC3E}">
        <p14:creationId xmlns:p14="http://schemas.microsoft.com/office/powerpoint/2010/main" val="1374530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50010E-6487-497A-8309-CB002644D5C7}"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91D58E-1155-4DC9-91FD-F57E72EA739F}"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7833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50010E-6487-497A-8309-CB002644D5C7}"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91D58E-1155-4DC9-91FD-F57E72EA739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273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50010E-6487-497A-8309-CB002644D5C7}"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91D58E-1155-4DC9-91FD-F57E72EA739F}" type="slidenum">
              <a:rPr lang="en-US" smtClean="0"/>
              <a:t>‹#›</a:t>
            </a:fld>
            <a:endParaRPr lang="en-US"/>
          </a:p>
        </p:txBody>
      </p:sp>
    </p:spTree>
    <p:extLst>
      <p:ext uri="{BB962C8B-B14F-4D97-AF65-F5344CB8AC3E}">
        <p14:creationId xmlns:p14="http://schemas.microsoft.com/office/powerpoint/2010/main" val="254352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50010E-6487-497A-8309-CB002644D5C7}"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1D58E-1155-4DC9-91FD-F57E72EA739F}"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5621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50010E-6487-497A-8309-CB002644D5C7}"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1D58E-1155-4DC9-91FD-F57E72EA739F}" type="slidenum">
              <a:rPr lang="en-US" smtClean="0"/>
              <a:t>‹#›</a:t>
            </a:fld>
            <a:endParaRPr lang="en-US"/>
          </a:p>
        </p:txBody>
      </p:sp>
    </p:spTree>
    <p:extLst>
      <p:ext uri="{BB962C8B-B14F-4D97-AF65-F5344CB8AC3E}">
        <p14:creationId xmlns:p14="http://schemas.microsoft.com/office/powerpoint/2010/main" val="399139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450010E-6487-497A-8309-CB002644D5C7}" type="datetimeFigureOut">
              <a:rPr lang="en-US" smtClean="0"/>
              <a:t>1/14/2025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91D58E-1155-4DC9-91FD-F57E72EA739F}" type="slidenum">
              <a:rPr lang="en-US" smtClean="0"/>
              <a:t>‹#›</a:t>
            </a:fld>
            <a:endParaRPr lang="en-US"/>
          </a:p>
        </p:txBody>
      </p:sp>
    </p:spTree>
    <p:extLst>
      <p:ext uri="{BB962C8B-B14F-4D97-AF65-F5344CB8AC3E}">
        <p14:creationId xmlns:p14="http://schemas.microsoft.com/office/powerpoint/2010/main" val="2747310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64984B-00CD-49A5-81BB-B6E39B2CAA85}"/>
              </a:ext>
            </a:extLst>
          </p:cNvPr>
          <p:cNvSpPr>
            <a:spLocks noGrp="1"/>
          </p:cNvSpPr>
          <p:nvPr>
            <p:ph type="ctrTitle"/>
          </p:nvPr>
        </p:nvSpPr>
        <p:spPr/>
        <p:txBody>
          <a:bodyPr/>
          <a:lstStyle/>
          <a:p>
            <a:r>
              <a:rPr lang="en-GB" sz="3600" b="1" dirty="0">
                <a:solidFill>
                  <a:srgbClr val="000000"/>
                </a:solidFill>
                <a:effectLst/>
                <a:latin typeface="Comic Sans MS" panose="030F0702030302020204" pitchFamily="66" charset="0"/>
                <a:ea typeface="Cambria" panose="02040503050406030204" pitchFamily="18" charset="0"/>
              </a:rPr>
              <a:t>Lecture 5</a:t>
            </a:r>
            <a:endParaRPr lang="en-TZ" sz="8800" dirty="0">
              <a:latin typeface="Comic Sans MS" panose="030F0702030302020204" pitchFamily="66" charset="0"/>
            </a:endParaRPr>
          </a:p>
        </p:txBody>
      </p:sp>
      <p:sp>
        <p:nvSpPr>
          <p:cNvPr id="2" name="Title 5">
            <a:extLst>
              <a:ext uri="{FF2B5EF4-FFF2-40B4-BE49-F238E27FC236}">
                <a16:creationId xmlns:a16="http://schemas.microsoft.com/office/drawing/2014/main" id="{CF4A65EB-CFDA-979D-573D-48FFB449DFC0}"/>
              </a:ext>
            </a:extLst>
          </p:cNvPr>
          <p:cNvSpPr txBox="1">
            <a:spLocks/>
          </p:cNvSpPr>
          <p:nvPr/>
        </p:nvSpPr>
        <p:spPr>
          <a:xfrm>
            <a:off x="2844798" y="3886200"/>
            <a:ext cx="6815669" cy="871538"/>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5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b="1" dirty="0">
                <a:solidFill>
                  <a:srgbClr val="000000"/>
                </a:solidFill>
                <a:latin typeface="Comic Sans MS" panose="030F0702030302020204" pitchFamily="66" charset="0"/>
                <a:ea typeface="Cambria" panose="02040503050406030204" pitchFamily="18" charset="0"/>
              </a:rPr>
              <a:t>Final Drive Gears and Bearings</a:t>
            </a:r>
            <a:endParaRPr lang="en-TZ" sz="8000" dirty="0">
              <a:latin typeface="Comic Sans MS" panose="030F0702030302020204" pitchFamily="66" charset="0"/>
            </a:endParaRPr>
          </a:p>
        </p:txBody>
      </p:sp>
    </p:spTree>
    <p:extLst>
      <p:ext uri="{BB962C8B-B14F-4D97-AF65-F5344CB8AC3E}">
        <p14:creationId xmlns:p14="http://schemas.microsoft.com/office/powerpoint/2010/main" val="3647465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C3444-857C-4F16-8CD1-0D6D8790B854}"/>
              </a:ext>
            </a:extLst>
          </p:cNvPr>
          <p:cNvSpPr>
            <a:spLocks noGrp="1"/>
          </p:cNvSpPr>
          <p:nvPr>
            <p:ph type="title"/>
          </p:nvPr>
        </p:nvSpPr>
        <p:spPr/>
        <p:txBody>
          <a:bodyPr>
            <a:normAutofit/>
          </a:bodyPr>
          <a:lstStyle/>
          <a:p>
            <a:r>
              <a:rPr lang="en-US" sz="4000" b="1" dirty="0">
                <a:latin typeface="Comic Sans MS" panose="030F0702030302020204" pitchFamily="66" charset="0"/>
              </a:rPr>
              <a:t>Final Drive</a:t>
            </a:r>
            <a:endParaRPr lang="en-TZ" sz="40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E6828B77-EAAD-4B94-9BF0-33FA4EED11A7}"/>
              </a:ext>
            </a:extLst>
          </p:cNvPr>
          <p:cNvSpPr>
            <a:spLocks noGrp="1"/>
          </p:cNvSpPr>
          <p:nvPr>
            <p:ph idx="1"/>
          </p:nvPr>
        </p:nvSpPr>
        <p:spPr>
          <a:xfrm>
            <a:off x="1295401" y="2556931"/>
            <a:ext cx="9601196" cy="3543831"/>
          </a:xfrm>
        </p:spPr>
        <p:txBody>
          <a:bodyPr>
            <a:normAutofit fontScale="92500" lnSpcReduction="20000"/>
          </a:bodyPr>
          <a:lstStyle/>
          <a:p>
            <a:pPr marL="0" indent="0" algn="just">
              <a:buNone/>
            </a:pPr>
            <a:r>
              <a:rPr lang="en-US" b="1" dirty="0">
                <a:latin typeface="Comic Sans MS" panose="030F0702030302020204" pitchFamily="66" charset="0"/>
              </a:rPr>
              <a:t>Hypoid Gear </a:t>
            </a:r>
            <a:r>
              <a:rPr lang="en-US" b="1" dirty="0">
                <a:solidFill>
                  <a:schemeClr val="accent3"/>
                </a:solidFill>
                <a:latin typeface="Comic Sans MS" panose="030F0702030302020204" pitchFamily="66" charset="0"/>
              </a:rPr>
              <a:t>cont..</a:t>
            </a:r>
          </a:p>
          <a:p>
            <a:pPr marL="0" indent="0" algn="just">
              <a:buNone/>
            </a:pPr>
            <a:r>
              <a:rPr lang="en-US" dirty="0">
                <a:latin typeface="Comic Sans MS" panose="030F0702030302020204" pitchFamily="66" charset="0"/>
              </a:rPr>
              <a:t>The tooth design is similar to the spiral bevel but includes some of the characteristics of the worm gear. </a:t>
            </a:r>
          </a:p>
          <a:p>
            <a:pPr marL="0" indent="0" algn="just">
              <a:buNone/>
            </a:pPr>
            <a:r>
              <a:rPr lang="en-US" dirty="0">
                <a:latin typeface="Comic Sans MS" panose="030F0702030302020204" pitchFamily="66" charset="0"/>
              </a:rPr>
              <a:t>This permits the reduced drive angle. The hypoid gear teeth have a more pronounced curve and steeper angle, resulting in larger tooth areas and more teeth to be in contact at the same time. </a:t>
            </a:r>
          </a:p>
          <a:p>
            <a:pPr marL="0" indent="0" algn="just">
              <a:buNone/>
            </a:pPr>
            <a:r>
              <a:rPr lang="en-US" dirty="0">
                <a:latin typeface="Comic Sans MS" panose="030F0702030302020204" pitchFamily="66" charset="0"/>
              </a:rPr>
              <a:t>With more than one gear tooth in contact, a hypoid design increases gear life and reduces gear noise. </a:t>
            </a:r>
          </a:p>
          <a:p>
            <a:pPr marL="0" indent="0" algn="just">
              <a:buNone/>
            </a:pPr>
            <a:r>
              <a:rPr lang="en-US" dirty="0">
                <a:latin typeface="Comic Sans MS" panose="030F0702030302020204" pitchFamily="66" charset="0"/>
              </a:rPr>
              <a:t>The wiping action of the teeth causes heavy tooth pressure that requires the use of heavy grade lubricants.</a:t>
            </a:r>
          </a:p>
          <a:p>
            <a:endParaRPr lang="en-TZ" dirty="0"/>
          </a:p>
        </p:txBody>
      </p:sp>
    </p:spTree>
    <p:extLst>
      <p:ext uri="{BB962C8B-B14F-4D97-AF65-F5344CB8AC3E}">
        <p14:creationId xmlns:p14="http://schemas.microsoft.com/office/powerpoint/2010/main" val="169753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17418" y="1842655"/>
            <a:ext cx="6106824" cy="3435928"/>
          </a:xfrm>
          <a:prstGeom prst="rect">
            <a:avLst/>
          </a:prstGeom>
        </p:spPr>
      </p:pic>
      <p:pic>
        <p:nvPicPr>
          <p:cNvPr id="2" name="Picture 1"/>
          <p:cNvPicPr>
            <a:picLocks noChangeAspect="1"/>
          </p:cNvPicPr>
          <p:nvPr/>
        </p:nvPicPr>
        <p:blipFill>
          <a:blip r:embed="rId3"/>
          <a:stretch>
            <a:fillRect/>
          </a:stretch>
        </p:blipFill>
        <p:spPr>
          <a:xfrm>
            <a:off x="6664036" y="1496290"/>
            <a:ext cx="4782847" cy="4017819"/>
          </a:xfrm>
          <a:prstGeom prst="rect">
            <a:avLst/>
          </a:prstGeom>
        </p:spPr>
      </p:pic>
    </p:spTree>
    <p:extLst>
      <p:ext uri="{BB962C8B-B14F-4D97-AF65-F5344CB8AC3E}">
        <p14:creationId xmlns:p14="http://schemas.microsoft.com/office/powerpoint/2010/main" val="2048917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8CAD69-BDEF-4229-BD52-778B79662E56}"/>
              </a:ext>
            </a:extLst>
          </p:cNvPr>
          <p:cNvPicPr>
            <a:picLocks noGrp="1" noChangeAspect="1"/>
          </p:cNvPicPr>
          <p:nvPr>
            <p:ph idx="1"/>
          </p:nvPr>
        </p:nvPicPr>
        <p:blipFill>
          <a:blip r:embed="rId2"/>
          <a:stretch>
            <a:fillRect/>
          </a:stretch>
        </p:blipFill>
        <p:spPr>
          <a:xfrm>
            <a:off x="885372" y="1030514"/>
            <a:ext cx="10508342" cy="5036457"/>
          </a:xfrm>
        </p:spPr>
      </p:pic>
    </p:spTree>
    <p:extLst>
      <p:ext uri="{BB962C8B-B14F-4D97-AF65-F5344CB8AC3E}">
        <p14:creationId xmlns:p14="http://schemas.microsoft.com/office/powerpoint/2010/main" val="737976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C935-DE08-4D32-A4B4-E6B58308D7B4}"/>
              </a:ext>
            </a:extLst>
          </p:cNvPr>
          <p:cNvSpPr>
            <a:spLocks noGrp="1"/>
          </p:cNvSpPr>
          <p:nvPr>
            <p:ph type="title"/>
          </p:nvPr>
        </p:nvSpPr>
        <p:spPr/>
        <p:txBody>
          <a:bodyPr/>
          <a:lstStyle/>
          <a:p>
            <a:r>
              <a:rPr lang="en-US" sz="4400" b="1" dirty="0">
                <a:latin typeface="Comic Sans MS" panose="030F0702030302020204" pitchFamily="66" charset="0"/>
              </a:rPr>
              <a:t>Final Drive</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927101B6-1E46-4E8F-8FC7-BD7C1E15E82F}"/>
              </a:ext>
            </a:extLst>
          </p:cNvPr>
          <p:cNvSpPr>
            <a:spLocks noGrp="1"/>
          </p:cNvSpPr>
          <p:nvPr>
            <p:ph idx="1"/>
          </p:nvPr>
        </p:nvSpPr>
        <p:spPr/>
        <p:txBody>
          <a:bodyPr>
            <a:normAutofit fontScale="92500" lnSpcReduction="10000"/>
          </a:bodyPr>
          <a:lstStyle/>
          <a:p>
            <a:pPr marL="0" indent="0">
              <a:buNone/>
            </a:pPr>
            <a:r>
              <a:rPr lang="en-US" sz="2800" b="1" dirty="0">
                <a:latin typeface="Comic Sans MS" panose="030F0702030302020204" pitchFamily="66" charset="0"/>
              </a:rPr>
              <a:t>Transaxle Final Drive</a:t>
            </a:r>
          </a:p>
          <a:p>
            <a:r>
              <a:rPr lang="en-US" sz="2800" dirty="0">
                <a:latin typeface="Comic Sans MS" panose="030F0702030302020204" pitchFamily="66" charset="0"/>
              </a:rPr>
              <a:t>The differential operates basically the same as in a RWD axle</a:t>
            </a:r>
          </a:p>
          <a:p>
            <a:r>
              <a:rPr lang="en-US" sz="2800" dirty="0">
                <a:latin typeface="Comic Sans MS" panose="030F0702030302020204" pitchFamily="66" charset="0"/>
              </a:rPr>
              <a:t>There is no 90‐degree change in direction</a:t>
            </a:r>
          </a:p>
          <a:p>
            <a:r>
              <a:rPr lang="en-US" sz="2800" dirty="0">
                <a:latin typeface="Comic Sans MS" panose="030F0702030302020204" pitchFamily="66" charset="0"/>
              </a:rPr>
              <a:t> The drive pinion is connected to the Transmission output shaft</a:t>
            </a:r>
          </a:p>
          <a:p>
            <a:r>
              <a:rPr lang="en-US" sz="2800" dirty="0">
                <a:latin typeface="Comic Sans MS" panose="030F0702030302020204" pitchFamily="66" charset="0"/>
              </a:rPr>
              <a:t>The ring gear is attached to the differential case</a:t>
            </a:r>
            <a:endParaRPr lang="en-US" sz="2800" b="1" dirty="0">
              <a:latin typeface="Comic Sans MS" panose="030F0702030302020204" pitchFamily="66" charset="0"/>
            </a:endParaRPr>
          </a:p>
          <a:p>
            <a:endParaRPr lang="en-TZ" dirty="0"/>
          </a:p>
        </p:txBody>
      </p:sp>
    </p:spTree>
    <p:extLst>
      <p:ext uri="{BB962C8B-B14F-4D97-AF65-F5344CB8AC3E}">
        <p14:creationId xmlns:p14="http://schemas.microsoft.com/office/powerpoint/2010/main" val="60796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30400" y="649514"/>
            <a:ext cx="8113486" cy="5558971"/>
          </a:xfrm>
          <a:prstGeom prst="rect">
            <a:avLst/>
          </a:prstGeom>
        </p:spPr>
      </p:pic>
    </p:spTree>
    <p:extLst>
      <p:ext uri="{BB962C8B-B14F-4D97-AF65-F5344CB8AC3E}">
        <p14:creationId xmlns:p14="http://schemas.microsoft.com/office/powerpoint/2010/main" val="3122208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omic Sans MS" panose="030F0702030302020204" pitchFamily="66" charset="0"/>
              </a:rPr>
              <a:t>Differential Unit</a:t>
            </a:r>
          </a:p>
        </p:txBody>
      </p:sp>
      <p:sp>
        <p:nvSpPr>
          <p:cNvPr id="3" name="Content Placeholder 2"/>
          <p:cNvSpPr>
            <a:spLocks noGrp="1"/>
          </p:cNvSpPr>
          <p:nvPr>
            <p:ph idx="1"/>
          </p:nvPr>
        </p:nvSpPr>
        <p:spPr>
          <a:xfrm>
            <a:off x="1295401" y="2556932"/>
            <a:ext cx="9601196" cy="3678976"/>
          </a:xfrm>
        </p:spPr>
        <p:txBody>
          <a:bodyPr>
            <a:normAutofit fontScale="77500" lnSpcReduction="20000"/>
          </a:bodyPr>
          <a:lstStyle/>
          <a:p>
            <a:pPr marL="0" indent="0" algn="just">
              <a:buNone/>
            </a:pPr>
            <a:r>
              <a:rPr lang="en-US" b="1" dirty="0">
                <a:latin typeface="Comic Sans MS" panose="030F0702030302020204" pitchFamily="66" charset="0"/>
              </a:rPr>
              <a:t>A differential </a:t>
            </a:r>
            <a:r>
              <a:rPr lang="en-US" dirty="0">
                <a:latin typeface="Comic Sans MS" panose="030F0702030302020204" pitchFamily="66" charset="0"/>
              </a:rPr>
              <a:t>is a set of gears that divides torque evenly between two drive wheels.</a:t>
            </a:r>
          </a:p>
          <a:p>
            <a:pPr marL="0" indent="0" algn="just">
              <a:buNone/>
            </a:pPr>
            <a:r>
              <a:rPr lang="en-US" b="1" dirty="0">
                <a:latin typeface="Comic Sans MS" panose="030F0702030302020204" pitchFamily="66" charset="0"/>
              </a:rPr>
              <a:t>Functions of differential</a:t>
            </a:r>
          </a:p>
          <a:p>
            <a:r>
              <a:rPr lang="en-US" dirty="0">
                <a:latin typeface="Comic Sans MS" panose="030F0702030302020204" pitchFamily="66" charset="0"/>
              </a:rPr>
              <a:t>To allow the wheels to turn at different speeds while cornering</a:t>
            </a:r>
          </a:p>
          <a:p>
            <a:r>
              <a:rPr lang="en-US" dirty="0">
                <a:latin typeface="Comic Sans MS" panose="030F0702030302020204" pitchFamily="66" charset="0"/>
              </a:rPr>
              <a:t>To send power from final drive to axle shaft</a:t>
            </a:r>
          </a:p>
          <a:p>
            <a:pPr marL="0" indent="0" algn="just">
              <a:buNone/>
            </a:pPr>
            <a:r>
              <a:rPr lang="en-US" b="1" dirty="0">
                <a:latin typeface="Comic Sans MS" panose="030F0702030302020204" pitchFamily="66" charset="0"/>
              </a:rPr>
              <a:t>Components of Differential</a:t>
            </a:r>
          </a:p>
          <a:p>
            <a:pPr marL="0" indent="0" algn="just">
              <a:buNone/>
            </a:pPr>
            <a:r>
              <a:rPr lang="en-US" dirty="0">
                <a:latin typeface="Comic Sans MS" panose="030F0702030302020204" pitchFamily="66" charset="0"/>
              </a:rPr>
              <a:t>It consists of</a:t>
            </a:r>
          </a:p>
          <a:p>
            <a:pPr algn="just"/>
            <a:r>
              <a:rPr lang="en-US" b="1" dirty="0">
                <a:latin typeface="Comic Sans MS" panose="030F0702030302020204" pitchFamily="66" charset="0"/>
              </a:rPr>
              <a:t>Side(sun) gear</a:t>
            </a:r>
          </a:p>
          <a:p>
            <a:pPr algn="just"/>
            <a:r>
              <a:rPr lang="en-US" b="1" dirty="0">
                <a:latin typeface="Comic Sans MS" panose="030F0702030302020204" pitchFamily="66" charset="0"/>
              </a:rPr>
              <a:t>Pinion gear</a:t>
            </a:r>
          </a:p>
          <a:p>
            <a:pPr algn="just"/>
            <a:r>
              <a:rPr lang="en-US" b="1" dirty="0">
                <a:latin typeface="Comic Sans MS" panose="030F0702030302020204" pitchFamily="66" charset="0"/>
              </a:rPr>
              <a:t>Differential cage</a:t>
            </a:r>
          </a:p>
          <a:p>
            <a:pPr marL="0" indent="0">
              <a:buNone/>
            </a:pPr>
            <a:endParaRPr lang="en-US" b="1" dirty="0"/>
          </a:p>
        </p:txBody>
      </p:sp>
    </p:spTree>
    <p:extLst>
      <p:ext uri="{BB962C8B-B14F-4D97-AF65-F5344CB8AC3E}">
        <p14:creationId xmlns:p14="http://schemas.microsoft.com/office/powerpoint/2010/main" val="1501412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11382" y="969819"/>
            <a:ext cx="10016836" cy="5306290"/>
          </a:xfrm>
          <a:prstGeom prst="rect">
            <a:avLst/>
          </a:prstGeom>
        </p:spPr>
      </p:pic>
    </p:spTree>
    <p:extLst>
      <p:ext uri="{BB962C8B-B14F-4D97-AF65-F5344CB8AC3E}">
        <p14:creationId xmlns:p14="http://schemas.microsoft.com/office/powerpoint/2010/main" val="3978315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FE76CBC-3130-4F95-A64F-C6BE4AE97004}"/>
              </a:ext>
            </a:extLst>
          </p:cNvPr>
          <p:cNvPicPr>
            <a:picLocks noGrp="1" noChangeAspect="1"/>
          </p:cNvPicPr>
          <p:nvPr>
            <p:ph idx="1"/>
          </p:nvPr>
        </p:nvPicPr>
        <p:blipFill>
          <a:blip r:embed="rId2"/>
          <a:stretch>
            <a:fillRect/>
          </a:stretch>
        </p:blipFill>
        <p:spPr>
          <a:xfrm>
            <a:off x="171451" y="171450"/>
            <a:ext cx="11658600" cy="6415088"/>
          </a:xfrm>
        </p:spPr>
      </p:pic>
    </p:spTree>
    <p:extLst>
      <p:ext uri="{BB962C8B-B14F-4D97-AF65-F5344CB8AC3E}">
        <p14:creationId xmlns:p14="http://schemas.microsoft.com/office/powerpoint/2010/main" val="259574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6E4F-AA58-435F-A0F4-66666631133B}"/>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5A1D004B-2911-4F77-953C-B9FB396F8BC4}"/>
              </a:ext>
            </a:extLst>
          </p:cNvPr>
          <p:cNvSpPr>
            <a:spLocks noGrp="1"/>
          </p:cNvSpPr>
          <p:nvPr>
            <p:ph idx="1"/>
          </p:nvPr>
        </p:nvSpPr>
        <p:spPr>
          <a:xfrm>
            <a:off x="1295401" y="2428875"/>
            <a:ext cx="9601196" cy="3757613"/>
          </a:xfrm>
        </p:spPr>
        <p:txBody>
          <a:bodyPr>
            <a:normAutofit lnSpcReduction="10000"/>
          </a:bodyPr>
          <a:lstStyle/>
          <a:p>
            <a:pPr marL="0" indent="0" algn="just">
              <a:buNone/>
            </a:pPr>
            <a:r>
              <a:rPr lang="en-US" b="1" dirty="0">
                <a:latin typeface="Comic Sans MS" panose="030F0702030302020204" pitchFamily="66" charset="0"/>
              </a:rPr>
              <a:t>Differential Actions</a:t>
            </a:r>
          </a:p>
          <a:p>
            <a:pPr marL="0" indent="0" algn="just">
              <a:buNone/>
            </a:pPr>
            <a:r>
              <a:rPr lang="en-US" dirty="0">
                <a:latin typeface="Comic Sans MS" panose="030F0702030302020204" pitchFamily="66" charset="0"/>
              </a:rPr>
              <a:t>The rear wheels of a vehicle do not always turn at the same speed. </a:t>
            </a:r>
          </a:p>
          <a:p>
            <a:pPr marL="0" indent="0" algn="just">
              <a:buNone/>
            </a:pPr>
            <a:r>
              <a:rPr lang="en-US" dirty="0">
                <a:latin typeface="Comic Sans MS" panose="030F0702030302020204" pitchFamily="66" charset="0"/>
              </a:rPr>
              <a:t>When the vehicle is turning or when tire diameters differ slightly, the rear wheels must rotate at different speeds. </a:t>
            </a:r>
          </a:p>
          <a:p>
            <a:pPr marL="0" indent="0" algn="just">
              <a:buNone/>
            </a:pPr>
            <a:r>
              <a:rPr lang="en-US" dirty="0">
                <a:latin typeface="Comic Sans MS" panose="030F0702030302020204" pitchFamily="66" charset="0"/>
              </a:rPr>
              <a:t>If there were a solid connection between each axle and the differential case, the tires would tend to slide and wear whenever the driver turned the steering wheel of the vehicle. </a:t>
            </a:r>
          </a:p>
          <a:p>
            <a:pPr marL="0" indent="0" algn="just">
              <a:buNone/>
            </a:pPr>
            <a:r>
              <a:rPr lang="en-US" dirty="0">
                <a:latin typeface="Comic Sans MS" panose="030F0702030302020204" pitchFamily="66" charset="0"/>
              </a:rPr>
              <a:t>A differential is designed to prevent this problem</a:t>
            </a:r>
          </a:p>
          <a:p>
            <a:endParaRPr lang="en-TZ" dirty="0"/>
          </a:p>
        </p:txBody>
      </p:sp>
    </p:spTree>
    <p:extLst>
      <p:ext uri="{BB962C8B-B14F-4D97-AF65-F5344CB8AC3E}">
        <p14:creationId xmlns:p14="http://schemas.microsoft.com/office/powerpoint/2010/main" val="747115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1B87-6184-4C3C-93B5-14C10DD50394}"/>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8E62F1EE-C46E-4489-89DF-1363884881AD}"/>
              </a:ext>
            </a:extLst>
          </p:cNvPr>
          <p:cNvSpPr>
            <a:spLocks noGrp="1"/>
          </p:cNvSpPr>
          <p:nvPr>
            <p:ph idx="1"/>
          </p:nvPr>
        </p:nvSpPr>
        <p:spPr>
          <a:xfrm>
            <a:off x="1295401" y="2556931"/>
            <a:ext cx="9601196" cy="3758143"/>
          </a:xfrm>
        </p:spPr>
        <p:txBody>
          <a:bodyPr>
            <a:normAutofit lnSpcReduction="10000"/>
          </a:bodyPr>
          <a:lstStyle/>
          <a:p>
            <a:pPr marL="0" indent="0">
              <a:buNone/>
            </a:pPr>
            <a:r>
              <a:rPr lang="en-US" sz="2800" b="1" dirty="0">
                <a:latin typeface="Comic Sans MS" panose="030F0702030302020204" pitchFamily="66" charset="0"/>
              </a:rPr>
              <a:t>a. Driving Straight Ahead</a:t>
            </a:r>
          </a:p>
          <a:p>
            <a:pPr marL="0" indent="0" algn="just">
              <a:buNone/>
            </a:pPr>
            <a:r>
              <a:rPr lang="en-US" sz="2800" dirty="0">
                <a:latin typeface="Comic Sans MS" panose="030F0702030302020204" pitchFamily="66" charset="0"/>
              </a:rPr>
              <a:t>The ring gear, differential case, differential pinion gears, and differential side gears turn as a single unit. </a:t>
            </a:r>
          </a:p>
          <a:p>
            <a:pPr marL="0" indent="0" algn="just">
              <a:buNone/>
            </a:pPr>
            <a:r>
              <a:rPr lang="en-US" sz="2800" dirty="0">
                <a:latin typeface="Comic Sans MS" panose="030F0702030302020204" pitchFamily="66" charset="0"/>
              </a:rPr>
              <a:t>The two differential pinion gears do </a:t>
            </a:r>
            <a:r>
              <a:rPr lang="en-US" sz="2800" b="1" dirty="0">
                <a:latin typeface="Comic Sans MS" panose="030F0702030302020204" pitchFamily="66" charset="0"/>
              </a:rPr>
              <a:t>NOT </a:t>
            </a:r>
            <a:r>
              <a:rPr lang="en-US" sz="2800" dirty="0">
                <a:latin typeface="Comic Sans MS" panose="030F0702030302020204" pitchFamily="66" charset="0"/>
              </a:rPr>
              <a:t>rotate on the pinion shaft, because they exert equal force on the side gears. </a:t>
            </a:r>
          </a:p>
          <a:p>
            <a:pPr marL="0" indent="0" algn="just">
              <a:buNone/>
            </a:pPr>
            <a:r>
              <a:rPr lang="en-US" sz="2800" dirty="0">
                <a:latin typeface="Comic Sans MS" panose="030F0702030302020204" pitchFamily="66" charset="0"/>
              </a:rPr>
              <a:t>The side gears turn at the same speed as the ring gear, causing both rear wheels to turn at the same speed.</a:t>
            </a:r>
          </a:p>
          <a:p>
            <a:endParaRPr lang="en-TZ" dirty="0"/>
          </a:p>
        </p:txBody>
      </p:sp>
    </p:spTree>
    <p:extLst>
      <p:ext uri="{BB962C8B-B14F-4D97-AF65-F5344CB8AC3E}">
        <p14:creationId xmlns:p14="http://schemas.microsoft.com/office/powerpoint/2010/main" val="1163055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1" y="2556932"/>
            <a:ext cx="9601196" cy="3572406"/>
          </a:xfrm>
        </p:spPr>
        <p:txBody>
          <a:bodyPr>
            <a:normAutofit lnSpcReduction="10000"/>
          </a:bodyPr>
          <a:lstStyle/>
          <a:p>
            <a:r>
              <a:rPr lang="en-US" dirty="0">
                <a:latin typeface="Comic Sans MS" panose="030F0702030302020204" pitchFamily="66" charset="0"/>
              </a:rPr>
              <a:t>Define final drive</a:t>
            </a:r>
          </a:p>
          <a:p>
            <a:r>
              <a:rPr lang="en-US" dirty="0">
                <a:latin typeface="Comic Sans MS" panose="030F0702030302020204" pitchFamily="66" charset="0"/>
              </a:rPr>
              <a:t>Define differential unit</a:t>
            </a:r>
          </a:p>
          <a:p>
            <a:r>
              <a:rPr lang="en-US" dirty="0">
                <a:latin typeface="Comic Sans MS" panose="030F0702030302020204" pitchFamily="66" charset="0"/>
              </a:rPr>
              <a:t>Define axle shaft</a:t>
            </a:r>
          </a:p>
          <a:p>
            <a:r>
              <a:rPr lang="en-US" dirty="0">
                <a:latin typeface="Comic Sans MS" panose="030F0702030302020204" pitchFamily="66" charset="0"/>
              </a:rPr>
              <a:t>Describe final drive, differential unit and axle shaft</a:t>
            </a:r>
          </a:p>
          <a:p>
            <a:r>
              <a:rPr lang="en-US" dirty="0">
                <a:latin typeface="Comic Sans MS" panose="030F0702030302020204" pitchFamily="66" charset="0"/>
              </a:rPr>
              <a:t>Describe maintenance procedure for final drive, differential unit and axle shaft</a:t>
            </a:r>
          </a:p>
          <a:p>
            <a:r>
              <a:rPr lang="en-US" dirty="0">
                <a:latin typeface="Comic Sans MS" panose="030F0702030302020204" pitchFamily="66" charset="0"/>
              </a:rPr>
              <a:t>Perform maintenance on the final drive, differential unit and axle shaft</a:t>
            </a:r>
          </a:p>
        </p:txBody>
      </p:sp>
      <p:sp>
        <p:nvSpPr>
          <p:cNvPr id="2" name="Title 1">
            <a:extLst>
              <a:ext uri="{FF2B5EF4-FFF2-40B4-BE49-F238E27FC236}">
                <a16:creationId xmlns:a16="http://schemas.microsoft.com/office/drawing/2014/main" id="{C72354A0-3D20-FAF3-1E95-C8AF0DD93E3E}"/>
              </a:ext>
            </a:extLst>
          </p:cNvPr>
          <p:cNvSpPr>
            <a:spLocks noGrp="1"/>
          </p:cNvSpPr>
          <p:nvPr>
            <p:ph type="title"/>
          </p:nvPr>
        </p:nvSpPr>
        <p:spPr>
          <a:xfrm>
            <a:off x="1295402" y="982132"/>
            <a:ext cx="9601196" cy="1303867"/>
          </a:xfrm>
        </p:spPr>
        <p:txBody>
          <a:bodyPr>
            <a:normAutofit/>
          </a:bodyPr>
          <a:lstStyle/>
          <a:p>
            <a:r>
              <a:rPr lang="en-US" sz="4000" b="1" dirty="0">
                <a:latin typeface="Comic Sans MS" panose="030F0702030302020204" pitchFamily="66" charset="0"/>
              </a:rPr>
              <a:t>To-do-list</a:t>
            </a:r>
            <a:endParaRPr lang="en-TZ" sz="4000" dirty="0">
              <a:latin typeface="Comic Sans MS" panose="030F0702030302020204" pitchFamily="66" charset="0"/>
            </a:endParaRPr>
          </a:p>
        </p:txBody>
      </p:sp>
    </p:spTree>
    <p:extLst>
      <p:ext uri="{BB962C8B-B14F-4D97-AF65-F5344CB8AC3E}">
        <p14:creationId xmlns:p14="http://schemas.microsoft.com/office/powerpoint/2010/main" val="1989912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500063"/>
            <a:ext cx="11344275" cy="5957887"/>
          </a:xfrm>
          <a:prstGeom prst="rect">
            <a:avLst/>
          </a:prstGeom>
        </p:spPr>
      </p:pic>
    </p:spTree>
    <p:extLst>
      <p:ext uri="{BB962C8B-B14F-4D97-AF65-F5344CB8AC3E}">
        <p14:creationId xmlns:p14="http://schemas.microsoft.com/office/powerpoint/2010/main" val="861737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648D-2019-44AA-81E4-49A5789B7C36}"/>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8B9564B1-D0DE-478F-B0B9-9147CC40CA69}"/>
              </a:ext>
            </a:extLst>
          </p:cNvPr>
          <p:cNvSpPr>
            <a:spLocks noGrp="1"/>
          </p:cNvSpPr>
          <p:nvPr>
            <p:ph idx="1"/>
          </p:nvPr>
        </p:nvSpPr>
        <p:spPr>
          <a:xfrm>
            <a:off x="1295401" y="2556931"/>
            <a:ext cx="9601196" cy="3600981"/>
          </a:xfrm>
        </p:spPr>
        <p:txBody>
          <a:bodyPr>
            <a:normAutofit fontScale="92500" lnSpcReduction="10000"/>
          </a:bodyPr>
          <a:lstStyle/>
          <a:p>
            <a:pPr marL="0" indent="0">
              <a:buNone/>
            </a:pPr>
            <a:r>
              <a:rPr lang="en-US" b="1" dirty="0">
                <a:latin typeface="Comic Sans MS" panose="030F0702030302020204" pitchFamily="66" charset="0"/>
              </a:rPr>
              <a:t>b. Turning Corners</a:t>
            </a:r>
          </a:p>
          <a:p>
            <a:pPr marL="0" indent="0" algn="just">
              <a:buNone/>
            </a:pPr>
            <a:r>
              <a:rPr lang="en-US" dirty="0">
                <a:latin typeface="Comic Sans MS" panose="030F0702030302020204" pitchFamily="66" charset="0"/>
              </a:rPr>
              <a:t>When the vehicle begins to round a curve, the differential pinion gears rotate on the pinion shaft. </a:t>
            </a:r>
          </a:p>
          <a:p>
            <a:pPr marL="0" indent="0" algn="just">
              <a:buNone/>
            </a:pPr>
            <a:r>
              <a:rPr lang="en-US" dirty="0">
                <a:latin typeface="Comic Sans MS" panose="030F0702030302020204" pitchFamily="66" charset="0"/>
              </a:rPr>
              <a:t>This occurs because the pinion gears must walk around the slower turning differential side gear. </a:t>
            </a:r>
          </a:p>
          <a:p>
            <a:pPr marL="0" indent="0" algn="just">
              <a:buNone/>
            </a:pPr>
            <a:r>
              <a:rPr lang="en-US" dirty="0">
                <a:latin typeface="Comic Sans MS" panose="030F0702030302020204" pitchFamily="66" charset="0"/>
              </a:rPr>
              <a:t>Therefore, the pinion gears carry additional rotary motion to the faster turning outer wheel on the turn. </a:t>
            </a:r>
          </a:p>
          <a:p>
            <a:pPr marL="0" indent="0" algn="just">
              <a:buNone/>
            </a:pPr>
            <a:r>
              <a:rPr lang="en-US" dirty="0">
                <a:latin typeface="Comic Sans MS" panose="030F0702030302020204" pitchFamily="66" charset="0"/>
              </a:rPr>
              <a:t>The percentage of speed that is removed from one wheel is given to the other</a:t>
            </a:r>
          </a:p>
          <a:p>
            <a:endParaRPr lang="en-TZ" dirty="0"/>
          </a:p>
        </p:txBody>
      </p:sp>
    </p:spTree>
    <p:extLst>
      <p:ext uri="{BB962C8B-B14F-4D97-AF65-F5344CB8AC3E}">
        <p14:creationId xmlns:p14="http://schemas.microsoft.com/office/powerpoint/2010/main" val="162167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DBD2-0956-46A8-9047-7BC4E589FDB7}"/>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23FA76D9-C9BE-4C16-902F-321C2F67FECF}"/>
              </a:ext>
            </a:extLst>
          </p:cNvPr>
          <p:cNvSpPr>
            <a:spLocks noGrp="1"/>
          </p:cNvSpPr>
          <p:nvPr>
            <p:ph idx="1"/>
          </p:nvPr>
        </p:nvSpPr>
        <p:spPr>
          <a:xfrm>
            <a:off x="1295401" y="2556932"/>
            <a:ext cx="9601196" cy="3500968"/>
          </a:xfrm>
        </p:spPr>
        <p:txBody>
          <a:bodyPr/>
          <a:lstStyle/>
          <a:p>
            <a:pPr marL="0" indent="0" algn="just">
              <a:buNone/>
            </a:pPr>
            <a:r>
              <a:rPr lang="en-US" b="1" dirty="0">
                <a:latin typeface="Comic Sans MS" panose="030F0702030302020204" pitchFamily="66" charset="0"/>
              </a:rPr>
              <a:t>b. Turning Corners </a:t>
            </a:r>
            <a:r>
              <a:rPr lang="en-US" b="1" dirty="0">
                <a:solidFill>
                  <a:schemeClr val="accent3"/>
                </a:solidFill>
                <a:latin typeface="Comic Sans MS" panose="030F0702030302020204" pitchFamily="66" charset="0"/>
              </a:rPr>
              <a:t>cont..</a:t>
            </a:r>
          </a:p>
          <a:p>
            <a:pPr marL="0" indent="0" algn="just">
              <a:buNone/>
            </a:pPr>
            <a:r>
              <a:rPr lang="en-US" dirty="0">
                <a:latin typeface="Comic Sans MS" panose="030F0702030302020204" pitchFamily="66" charset="0"/>
              </a:rPr>
              <a:t>Differential speed is considered to be 100 percent. </a:t>
            </a:r>
          </a:p>
          <a:p>
            <a:pPr marL="0" indent="0" algn="just">
              <a:buNone/>
            </a:pPr>
            <a:r>
              <a:rPr lang="en-US" dirty="0">
                <a:latin typeface="Comic Sans MS" panose="030F0702030302020204" pitchFamily="66" charset="0"/>
              </a:rPr>
              <a:t>The rotating action of the pinion gears carries 90 percent of this speed to the slowing mover inner wheel and sends 110 percent of the speed to the faster rotating outer wheel. </a:t>
            </a:r>
          </a:p>
          <a:p>
            <a:pPr marL="0" indent="0" algn="just">
              <a:buNone/>
            </a:pPr>
            <a:r>
              <a:rPr lang="en-US" dirty="0">
                <a:latin typeface="Comic Sans MS" panose="030F0702030302020204" pitchFamily="66" charset="0"/>
              </a:rPr>
              <a:t>This action allows the vehicle to make the turn without sliding or squealing the wheels.</a:t>
            </a:r>
          </a:p>
          <a:p>
            <a:endParaRPr lang="en-TZ" dirty="0"/>
          </a:p>
        </p:txBody>
      </p:sp>
    </p:spTree>
    <p:extLst>
      <p:ext uri="{BB962C8B-B14F-4D97-AF65-F5344CB8AC3E}">
        <p14:creationId xmlns:p14="http://schemas.microsoft.com/office/powerpoint/2010/main" val="3595383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71475" y="300038"/>
            <a:ext cx="11572875" cy="6329361"/>
          </a:xfrm>
          <a:prstGeom prst="rect">
            <a:avLst/>
          </a:prstGeom>
        </p:spPr>
      </p:pic>
    </p:spTree>
    <p:extLst>
      <p:ext uri="{BB962C8B-B14F-4D97-AF65-F5344CB8AC3E}">
        <p14:creationId xmlns:p14="http://schemas.microsoft.com/office/powerpoint/2010/main" val="2306558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2913" y="214313"/>
            <a:ext cx="11415711" cy="6386512"/>
          </a:xfrm>
          <a:prstGeom prst="rect">
            <a:avLst/>
          </a:prstGeom>
        </p:spPr>
      </p:pic>
    </p:spTree>
    <p:extLst>
      <p:ext uri="{BB962C8B-B14F-4D97-AF65-F5344CB8AC3E}">
        <p14:creationId xmlns:p14="http://schemas.microsoft.com/office/powerpoint/2010/main" val="3900262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10CC-02B6-432D-8936-2D8A70CD88B9}"/>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9706F4CE-D02E-402D-8FE8-5AD1DF340756}"/>
              </a:ext>
            </a:extLst>
          </p:cNvPr>
          <p:cNvSpPr>
            <a:spLocks noGrp="1"/>
          </p:cNvSpPr>
          <p:nvPr>
            <p:ph idx="1"/>
          </p:nvPr>
        </p:nvSpPr>
        <p:spPr/>
        <p:txBody>
          <a:bodyPr>
            <a:normAutofit fontScale="92500" lnSpcReduction="10000"/>
          </a:bodyPr>
          <a:lstStyle/>
          <a:p>
            <a:pPr marL="0" indent="0" algn="just">
              <a:buNone/>
            </a:pPr>
            <a:r>
              <a:rPr lang="en-US" sz="2800" b="1" dirty="0">
                <a:latin typeface="Comic Sans MS" panose="030F0702030302020204" pitchFamily="66" charset="0"/>
              </a:rPr>
              <a:t>NOTE</a:t>
            </a:r>
          </a:p>
          <a:p>
            <a:pPr marL="0" indent="0" algn="just">
              <a:buNone/>
            </a:pPr>
            <a:r>
              <a:rPr lang="en-US" sz="2800" dirty="0">
                <a:latin typeface="Comic Sans MS" panose="030F0702030302020204" pitchFamily="66" charset="0"/>
              </a:rPr>
              <a:t>A standard differential can be described as a torque equalizer. </a:t>
            </a:r>
          </a:p>
          <a:p>
            <a:pPr marL="0" indent="0" algn="just">
              <a:buNone/>
            </a:pPr>
            <a:r>
              <a:rPr lang="en-US" sz="2800" dirty="0">
                <a:latin typeface="Comic Sans MS" panose="030F0702030302020204" pitchFamily="66" charset="0"/>
              </a:rPr>
              <a:t>This is because the same torque is always provided to each wheel, even if they are revolving at different speeds. </a:t>
            </a:r>
          </a:p>
          <a:p>
            <a:pPr marL="0" indent="0" algn="just">
              <a:buNone/>
            </a:pPr>
            <a:r>
              <a:rPr lang="en-US" sz="2800" dirty="0">
                <a:latin typeface="Comic Sans MS" panose="030F0702030302020204" pitchFamily="66" charset="0"/>
              </a:rPr>
              <a:t>At greater speeds, more power is applied to the wheel, so the torque remains the same.</a:t>
            </a:r>
          </a:p>
          <a:p>
            <a:endParaRPr lang="en-TZ" dirty="0"/>
          </a:p>
        </p:txBody>
      </p:sp>
    </p:spTree>
    <p:extLst>
      <p:ext uri="{BB962C8B-B14F-4D97-AF65-F5344CB8AC3E}">
        <p14:creationId xmlns:p14="http://schemas.microsoft.com/office/powerpoint/2010/main" val="1700844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239B8-657A-4BFB-B47E-E2429CD16699}"/>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B60C4B1E-D464-433B-93C2-7C185E249D29}"/>
              </a:ext>
            </a:extLst>
          </p:cNvPr>
          <p:cNvSpPr>
            <a:spLocks noGrp="1"/>
          </p:cNvSpPr>
          <p:nvPr>
            <p:ph idx="1"/>
          </p:nvPr>
        </p:nvSpPr>
        <p:spPr>
          <a:xfrm>
            <a:off x="1295401" y="2556931"/>
            <a:ext cx="9601196" cy="3529543"/>
          </a:xfrm>
        </p:spPr>
        <p:txBody>
          <a:bodyPr>
            <a:normAutofit/>
          </a:bodyPr>
          <a:lstStyle/>
          <a:p>
            <a:pPr marL="0" indent="0" algn="just">
              <a:buNone/>
            </a:pPr>
            <a:r>
              <a:rPr lang="en-US" b="1" dirty="0">
                <a:latin typeface="Comic Sans MS" panose="030F0702030302020204" pitchFamily="66" charset="0"/>
              </a:rPr>
              <a:t> Types of Differential</a:t>
            </a:r>
          </a:p>
          <a:p>
            <a:pPr marL="457200" indent="-457200" algn="just">
              <a:buFont typeface="+mj-lt"/>
              <a:buAutoNum type="arabicParenR"/>
            </a:pPr>
            <a:r>
              <a:rPr lang="en-US" b="1" dirty="0">
                <a:latin typeface="Comic Sans MS" panose="030F0702030302020204" pitchFamily="66" charset="0"/>
              </a:rPr>
              <a:t>Open differential </a:t>
            </a:r>
            <a:r>
              <a:rPr lang="en-US" dirty="0">
                <a:latin typeface="Comic Sans MS" panose="030F0702030302020204" pitchFamily="66" charset="0"/>
              </a:rPr>
              <a:t>(OD) is the most common type</a:t>
            </a:r>
          </a:p>
          <a:p>
            <a:pPr marL="457200" indent="-457200" algn="just">
              <a:buFont typeface="+mj-lt"/>
              <a:buAutoNum type="arabicParenR"/>
            </a:pPr>
            <a:r>
              <a:rPr lang="en-US" b="1" dirty="0">
                <a:latin typeface="Comic Sans MS" panose="030F0702030302020204" pitchFamily="66" charset="0"/>
              </a:rPr>
              <a:t>Limited slip differential </a:t>
            </a:r>
            <a:r>
              <a:rPr lang="en-US" dirty="0">
                <a:latin typeface="Comic Sans MS" panose="030F0702030302020204" pitchFamily="66" charset="0"/>
              </a:rPr>
              <a:t>(LSD) </a:t>
            </a:r>
          </a:p>
          <a:p>
            <a:pPr marL="457200" indent="-457200" algn="just">
              <a:buFont typeface="+mj-lt"/>
              <a:buAutoNum type="arabicParenR"/>
            </a:pPr>
            <a:r>
              <a:rPr lang="en-US" b="1" dirty="0">
                <a:latin typeface="Comic Sans MS" panose="030F0702030302020204" pitchFamily="66" charset="0"/>
              </a:rPr>
              <a:t>Locking differential </a:t>
            </a:r>
            <a:r>
              <a:rPr lang="en-US" dirty="0">
                <a:latin typeface="Comic Sans MS" panose="030F0702030302020204" pitchFamily="66" charset="0"/>
              </a:rPr>
              <a:t>(locker) is able to lock the two drive wheels on an axle together</a:t>
            </a:r>
          </a:p>
          <a:p>
            <a:pPr marL="457200" indent="-457200" algn="just">
              <a:buFont typeface="+mj-lt"/>
              <a:buAutoNum type="arabicParenR"/>
            </a:pPr>
            <a:r>
              <a:rPr lang="en-US" b="1" dirty="0">
                <a:latin typeface="Comic Sans MS" panose="030F0702030302020204" pitchFamily="66" charset="0"/>
              </a:rPr>
              <a:t>Spool differential </a:t>
            </a:r>
            <a:r>
              <a:rPr lang="en-US" dirty="0">
                <a:latin typeface="Comic Sans MS" panose="030F0702030302020204" pitchFamily="66" charset="0"/>
              </a:rPr>
              <a:t>is an open differential in which the axles have been mechanically fastened together</a:t>
            </a:r>
          </a:p>
          <a:p>
            <a:endParaRPr lang="en-TZ" dirty="0"/>
          </a:p>
        </p:txBody>
      </p:sp>
    </p:spTree>
    <p:extLst>
      <p:ext uri="{BB962C8B-B14F-4D97-AF65-F5344CB8AC3E}">
        <p14:creationId xmlns:p14="http://schemas.microsoft.com/office/powerpoint/2010/main" val="604201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B2A91-5825-4865-8620-2F299FA5BFA0}"/>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A12BA087-A5A5-4692-84E7-41C510B65927}"/>
              </a:ext>
            </a:extLst>
          </p:cNvPr>
          <p:cNvSpPr>
            <a:spLocks noGrp="1"/>
          </p:cNvSpPr>
          <p:nvPr>
            <p:ph idx="1"/>
          </p:nvPr>
        </p:nvSpPr>
        <p:spPr>
          <a:xfrm>
            <a:off x="1295401" y="2556931"/>
            <a:ext cx="9749970" cy="3643843"/>
          </a:xfrm>
        </p:spPr>
        <p:txBody>
          <a:bodyPr>
            <a:normAutofit fontScale="92500"/>
          </a:bodyPr>
          <a:lstStyle/>
          <a:p>
            <a:pPr marL="0" indent="0">
              <a:buNone/>
            </a:pPr>
            <a:r>
              <a:rPr lang="en-US" b="1" dirty="0">
                <a:latin typeface="Comic Sans MS" panose="030F0702030302020204" pitchFamily="66" charset="0"/>
              </a:rPr>
              <a:t>1. Open Differential</a:t>
            </a:r>
          </a:p>
          <a:p>
            <a:pPr marL="0" indent="0">
              <a:buNone/>
            </a:pPr>
            <a:r>
              <a:rPr lang="en-US" dirty="0">
                <a:latin typeface="Comic Sans MS" panose="030F0702030302020204" pitchFamily="66" charset="0"/>
              </a:rPr>
              <a:t>Gears and axle shafts arrangement makes up the open type differential, and is the most common type of automotive differential from which more complicated systems are derived</a:t>
            </a:r>
            <a:endParaRPr lang="en-US" b="1" dirty="0">
              <a:latin typeface="Comic Sans MS" panose="030F0702030302020204" pitchFamily="66" charset="0"/>
            </a:endParaRPr>
          </a:p>
          <a:p>
            <a:pPr marL="0" indent="0" algn="just">
              <a:buNone/>
            </a:pPr>
            <a:r>
              <a:rPr lang="en-US" dirty="0">
                <a:latin typeface="Comic Sans MS" panose="030F0702030302020204" pitchFamily="66" charset="0"/>
              </a:rPr>
              <a:t> It allows the vehicle to go around the corners without dragging the outside wheel. </a:t>
            </a:r>
          </a:p>
          <a:p>
            <a:pPr marL="0" indent="0" algn="just">
              <a:buNone/>
            </a:pPr>
            <a:r>
              <a:rPr lang="en-US" dirty="0">
                <a:latin typeface="Comic Sans MS" panose="030F0702030302020204" pitchFamily="66" charset="0"/>
              </a:rPr>
              <a:t>However, power is transmitted to the wheel with least amount of traction, if that wheel is on ice or other slippery surfaces the vehicle will not move forward and the wheel with the power will simply spin</a:t>
            </a:r>
            <a:endParaRPr lang="en-US" b="1" dirty="0">
              <a:latin typeface="Comic Sans MS" panose="030F0702030302020204" pitchFamily="66" charset="0"/>
            </a:endParaRPr>
          </a:p>
          <a:p>
            <a:endParaRPr lang="en-TZ" dirty="0"/>
          </a:p>
        </p:txBody>
      </p:sp>
    </p:spTree>
    <p:extLst>
      <p:ext uri="{BB962C8B-B14F-4D97-AF65-F5344CB8AC3E}">
        <p14:creationId xmlns:p14="http://schemas.microsoft.com/office/powerpoint/2010/main" val="24140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14338" y="157163"/>
            <a:ext cx="11329987" cy="6572250"/>
          </a:xfrm>
          <a:prstGeom prst="rect">
            <a:avLst/>
          </a:prstGeom>
        </p:spPr>
      </p:pic>
    </p:spTree>
    <p:extLst>
      <p:ext uri="{BB962C8B-B14F-4D97-AF65-F5344CB8AC3E}">
        <p14:creationId xmlns:p14="http://schemas.microsoft.com/office/powerpoint/2010/main" val="388973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AEDE-C714-4909-8B99-87F0FE9BC9CF}"/>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1867A960-3200-490A-A5B5-15A8D16BAF3A}"/>
              </a:ext>
            </a:extLst>
          </p:cNvPr>
          <p:cNvSpPr>
            <a:spLocks noGrp="1"/>
          </p:cNvSpPr>
          <p:nvPr>
            <p:ph idx="1"/>
          </p:nvPr>
        </p:nvSpPr>
        <p:spPr>
          <a:xfrm>
            <a:off x="1295401" y="2528889"/>
            <a:ext cx="9601196" cy="3614736"/>
          </a:xfrm>
        </p:spPr>
        <p:txBody>
          <a:bodyPr>
            <a:normAutofit fontScale="92500" lnSpcReduction="20000"/>
          </a:bodyPr>
          <a:lstStyle/>
          <a:p>
            <a:pPr marL="0" indent="0">
              <a:buNone/>
            </a:pPr>
            <a:r>
              <a:rPr lang="en-US" b="1" dirty="0">
                <a:latin typeface="Comic Sans MS" panose="030F0702030302020204" pitchFamily="66" charset="0"/>
              </a:rPr>
              <a:t>2. locking differential (locker)</a:t>
            </a:r>
          </a:p>
          <a:p>
            <a:pPr marL="0" indent="0" algn="just">
              <a:buNone/>
            </a:pPr>
            <a:r>
              <a:rPr lang="en-US" dirty="0">
                <a:latin typeface="Comic Sans MS" panose="030F0702030302020204" pitchFamily="66" charset="0"/>
              </a:rPr>
              <a:t>It is essentially an open differential with the ability to be locked in place to create a fixed axle instead of an independent one. </a:t>
            </a:r>
          </a:p>
          <a:p>
            <a:pPr marL="0" indent="0" algn="just">
              <a:buNone/>
            </a:pPr>
            <a:r>
              <a:rPr lang="en-US" dirty="0">
                <a:latin typeface="Comic Sans MS" panose="030F0702030302020204" pitchFamily="66" charset="0"/>
              </a:rPr>
              <a:t>This can happen manually or electronically depending on technology in the vehicle.</a:t>
            </a:r>
          </a:p>
          <a:p>
            <a:pPr marL="0" indent="0" algn="just">
              <a:buNone/>
            </a:pPr>
            <a:r>
              <a:rPr lang="en-US" dirty="0">
                <a:latin typeface="Comic Sans MS" panose="030F0702030302020204" pitchFamily="66" charset="0"/>
              </a:rPr>
              <a:t>The locking differential limits the two wheels on an axle to rotate at the same speed</a:t>
            </a:r>
          </a:p>
          <a:p>
            <a:pPr marL="0" indent="0" algn="just">
              <a:buNone/>
            </a:pPr>
            <a:r>
              <a:rPr lang="en-US" dirty="0">
                <a:latin typeface="Comic Sans MS" panose="030F0702030302020204" pitchFamily="66" charset="0"/>
              </a:rPr>
              <a:t>Found on some vehicles, primarily those that go off road. </a:t>
            </a:r>
          </a:p>
          <a:p>
            <a:pPr marL="0" indent="0" algn="just">
              <a:buNone/>
            </a:pPr>
            <a:r>
              <a:rPr lang="en-US" dirty="0">
                <a:latin typeface="Comic Sans MS" panose="030F0702030302020204" pitchFamily="66" charset="0"/>
              </a:rPr>
              <a:t>The benefit of a locked differential is, it is able to gain a considerably greater amount of traction than an open differential.</a:t>
            </a:r>
          </a:p>
          <a:p>
            <a:endParaRPr lang="en-TZ" dirty="0"/>
          </a:p>
        </p:txBody>
      </p:sp>
    </p:spTree>
    <p:extLst>
      <p:ext uri="{BB962C8B-B14F-4D97-AF65-F5344CB8AC3E}">
        <p14:creationId xmlns:p14="http://schemas.microsoft.com/office/powerpoint/2010/main" val="594631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Comic Sans MS" panose="030F0702030302020204" pitchFamily="66" charset="0"/>
              </a:rPr>
              <a:t>Final Drive</a:t>
            </a:r>
          </a:p>
        </p:txBody>
      </p:sp>
      <p:sp>
        <p:nvSpPr>
          <p:cNvPr id="3" name="Content Placeholder 2"/>
          <p:cNvSpPr>
            <a:spLocks noGrp="1"/>
          </p:cNvSpPr>
          <p:nvPr>
            <p:ph idx="1"/>
          </p:nvPr>
        </p:nvSpPr>
        <p:spPr>
          <a:xfrm>
            <a:off x="1295401" y="2556931"/>
            <a:ext cx="9601196" cy="3658131"/>
          </a:xfrm>
        </p:spPr>
        <p:txBody>
          <a:bodyPr>
            <a:normAutofit fontScale="92500" lnSpcReduction="10000"/>
          </a:bodyPr>
          <a:lstStyle/>
          <a:p>
            <a:pPr marL="0" indent="0" algn="just">
              <a:buNone/>
            </a:pPr>
            <a:r>
              <a:rPr lang="en-US" sz="2800" b="1" dirty="0">
                <a:latin typeface="Comic Sans MS" panose="030F0702030302020204" pitchFamily="66" charset="0"/>
              </a:rPr>
              <a:t>Final Drive </a:t>
            </a:r>
            <a:r>
              <a:rPr lang="en-US" sz="2800" dirty="0">
                <a:latin typeface="Comic Sans MS" panose="030F0702030302020204" pitchFamily="66" charset="0"/>
              </a:rPr>
              <a:t>is a set of gears that transmit torque from transmission to the differential and it consists of </a:t>
            </a:r>
            <a:r>
              <a:rPr lang="en-US" sz="2800" b="1" dirty="0">
                <a:solidFill>
                  <a:schemeClr val="tx2"/>
                </a:solidFill>
                <a:latin typeface="Comic Sans MS" panose="030F0702030302020204" pitchFamily="66" charset="0"/>
              </a:rPr>
              <a:t>pinion gear </a:t>
            </a:r>
            <a:r>
              <a:rPr lang="en-US" sz="2800" dirty="0">
                <a:latin typeface="Comic Sans MS" panose="030F0702030302020204" pitchFamily="66" charset="0"/>
              </a:rPr>
              <a:t>and </a:t>
            </a:r>
            <a:r>
              <a:rPr lang="en-US" sz="2800" b="1" dirty="0">
                <a:latin typeface="Comic Sans MS" panose="030F0702030302020204" pitchFamily="66" charset="0"/>
              </a:rPr>
              <a:t>ring gear</a:t>
            </a:r>
            <a:r>
              <a:rPr lang="en-US" sz="2800" dirty="0">
                <a:latin typeface="Comic Sans MS" panose="030F0702030302020204" pitchFamily="66" charset="0"/>
              </a:rPr>
              <a:t>.</a:t>
            </a:r>
          </a:p>
          <a:p>
            <a:pPr marL="0" indent="0" algn="just">
              <a:buNone/>
            </a:pPr>
            <a:r>
              <a:rPr lang="en-US" sz="2800" dirty="0">
                <a:latin typeface="Comic Sans MS" panose="030F0702030302020204" pitchFamily="66" charset="0"/>
              </a:rPr>
              <a:t> </a:t>
            </a:r>
            <a:r>
              <a:rPr lang="en-US" sz="2800" b="1" dirty="0">
                <a:latin typeface="Comic Sans MS" panose="030F0702030302020204" pitchFamily="66" charset="0"/>
              </a:rPr>
              <a:t>Functions of Final Drive</a:t>
            </a:r>
          </a:p>
          <a:p>
            <a:pPr algn="just"/>
            <a:r>
              <a:rPr lang="en-US" sz="2800" dirty="0">
                <a:latin typeface="Comic Sans MS" panose="030F0702030302020204" pitchFamily="66" charset="0"/>
              </a:rPr>
              <a:t>To change the direction of the power transmitted by the drive shaft through 90 degrees to the driving axles. </a:t>
            </a:r>
          </a:p>
          <a:p>
            <a:pPr algn="just"/>
            <a:r>
              <a:rPr lang="en-US" sz="2800" dirty="0">
                <a:latin typeface="Comic Sans MS" panose="030F0702030302020204" pitchFamily="66" charset="0"/>
              </a:rPr>
              <a:t>It provides a fixed gear reduction between the speed of the drive shaft and the axle driving the wheels.</a:t>
            </a:r>
          </a:p>
        </p:txBody>
      </p:sp>
    </p:spTree>
    <p:extLst>
      <p:ext uri="{BB962C8B-B14F-4D97-AF65-F5344CB8AC3E}">
        <p14:creationId xmlns:p14="http://schemas.microsoft.com/office/powerpoint/2010/main" val="2861809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5262" y="0"/>
            <a:ext cx="11801475" cy="6858000"/>
          </a:xfrm>
          <a:prstGeom prst="rect">
            <a:avLst/>
          </a:prstGeom>
        </p:spPr>
      </p:pic>
    </p:spTree>
    <p:extLst>
      <p:ext uri="{BB962C8B-B14F-4D97-AF65-F5344CB8AC3E}">
        <p14:creationId xmlns:p14="http://schemas.microsoft.com/office/powerpoint/2010/main" val="3273982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B4D46-D605-43FD-9FBB-F969E84325CA}"/>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046FDA2C-909A-49FC-A59C-0938A466D17B}"/>
              </a:ext>
            </a:extLst>
          </p:cNvPr>
          <p:cNvSpPr>
            <a:spLocks noGrp="1"/>
          </p:cNvSpPr>
          <p:nvPr>
            <p:ph idx="1"/>
          </p:nvPr>
        </p:nvSpPr>
        <p:spPr>
          <a:xfrm>
            <a:off x="1295401" y="2556931"/>
            <a:ext cx="9601196" cy="3643843"/>
          </a:xfrm>
        </p:spPr>
        <p:txBody>
          <a:bodyPr>
            <a:normAutofit/>
          </a:bodyPr>
          <a:lstStyle/>
          <a:p>
            <a:pPr marL="0" indent="0">
              <a:buNone/>
            </a:pPr>
            <a:r>
              <a:rPr lang="en-US" b="1" dirty="0">
                <a:latin typeface="Comic Sans MS" panose="030F0702030302020204" pitchFamily="66" charset="0"/>
              </a:rPr>
              <a:t>3. Welded/Spool Differential</a:t>
            </a:r>
          </a:p>
          <a:p>
            <a:pPr marL="0" indent="0">
              <a:buNone/>
            </a:pPr>
            <a:r>
              <a:rPr lang="en-US" dirty="0">
                <a:latin typeface="Comic Sans MS" panose="030F0702030302020204" pitchFamily="66" charset="0"/>
              </a:rPr>
              <a:t>Welded differentials are essentially the same as a locked differential, only it has been permanently welded from an open differential into a fixed axle.</a:t>
            </a:r>
          </a:p>
          <a:p>
            <a:pPr marL="0" indent="0" algn="just">
              <a:buNone/>
            </a:pPr>
            <a:r>
              <a:rPr lang="en-US" dirty="0">
                <a:latin typeface="Comic Sans MS" panose="030F0702030302020204" pitchFamily="66" charset="0"/>
              </a:rPr>
              <a:t>This is usually only done in specific circumstances where the characteristics of the locked diff/fixed axle, which makes it easier to keep both wheels spinning simultaneously, are desirable.</a:t>
            </a:r>
          </a:p>
          <a:p>
            <a:pPr marL="0" indent="0" algn="just">
              <a:buNone/>
            </a:pPr>
            <a:r>
              <a:rPr lang="en-US" dirty="0">
                <a:latin typeface="Comic Sans MS" panose="030F0702030302020204" pitchFamily="66" charset="0"/>
              </a:rPr>
              <a:t>For example, competitive driving vehicles.</a:t>
            </a:r>
            <a:endParaRPr lang="en-US" b="1" dirty="0">
              <a:latin typeface="Comic Sans MS" panose="030F0702030302020204" pitchFamily="66" charset="0"/>
            </a:endParaRPr>
          </a:p>
          <a:p>
            <a:endParaRPr lang="en-TZ" dirty="0"/>
          </a:p>
        </p:txBody>
      </p:sp>
    </p:spTree>
    <p:extLst>
      <p:ext uri="{BB962C8B-B14F-4D97-AF65-F5344CB8AC3E}">
        <p14:creationId xmlns:p14="http://schemas.microsoft.com/office/powerpoint/2010/main" val="3976580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81A2F-5811-478C-AA98-02D83EAC398B}"/>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5BD02FB6-CA64-48C4-A593-6BAF7AECF57A}"/>
              </a:ext>
            </a:extLst>
          </p:cNvPr>
          <p:cNvSpPr>
            <a:spLocks noGrp="1"/>
          </p:cNvSpPr>
          <p:nvPr>
            <p:ph idx="1"/>
          </p:nvPr>
        </p:nvSpPr>
        <p:spPr>
          <a:xfrm>
            <a:off x="1295401" y="2556931"/>
            <a:ext cx="9601196" cy="3486681"/>
          </a:xfrm>
        </p:spPr>
        <p:txBody>
          <a:bodyPr/>
          <a:lstStyle/>
          <a:p>
            <a:pPr marL="0" indent="0" algn="just">
              <a:buNone/>
            </a:pPr>
            <a:r>
              <a:rPr lang="en-US" b="1" dirty="0">
                <a:latin typeface="Comic Sans MS" panose="030F0702030302020204" pitchFamily="66" charset="0"/>
              </a:rPr>
              <a:t>3. Welded/Spool Differential </a:t>
            </a:r>
            <a:r>
              <a:rPr lang="en-US" b="1" dirty="0">
                <a:solidFill>
                  <a:schemeClr val="accent3"/>
                </a:solidFill>
                <a:latin typeface="Comic Sans MS" panose="030F0702030302020204" pitchFamily="66" charset="0"/>
              </a:rPr>
              <a:t>cont..</a:t>
            </a:r>
          </a:p>
          <a:p>
            <a:pPr marL="0" indent="0" algn="just">
              <a:buNone/>
            </a:pPr>
            <a:r>
              <a:rPr lang="en-US" dirty="0">
                <a:latin typeface="Comic Sans MS" panose="030F0702030302020204" pitchFamily="66" charset="0"/>
              </a:rPr>
              <a:t>Because they are permanently locked, there is no differential action when the axle goes into a turn. </a:t>
            </a:r>
          </a:p>
          <a:p>
            <a:pPr marL="0" indent="0" algn="just">
              <a:buNone/>
            </a:pPr>
            <a:r>
              <a:rPr lang="en-US" dirty="0">
                <a:latin typeface="Comic Sans MS" panose="030F0702030302020204" pitchFamily="66" charset="0"/>
              </a:rPr>
              <a:t>The benefit is that you’re always supplying power to the axle that has traction. </a:t>
            </a:r>
          </a:p>
          <a:p>
            <a:pPr marL="0" indent="0" algn="just">
              <a:buNone/>
            </a:pPr>
            <a:r>
              <a:rPr lang="en-US" dirty="0">
                <a:latin typeface="Comic Sans MS" panose="030F0702030302020204" pitchFamily="66" charset="0"/>
              </a:rPr>
              <a:t>The problem is that you no longer have full control as you turn your vehicle because both tires will try to spin at the same speed.</a:t>
            </a:r>
          </a:p>
          <a:p>
            <a:endParaRPr lang="en-TZ" dirty="0"/>
          </a:p>
        </p:txBody>
      </p:sp>
    </p:spTree>
    <p:extLst>
      <p:ext uri="{BB962C8B-B14F-4D97-AF65-F5344CB8AC3E}">
        <p14:creationId xmlns:p14="http://schemas.microsoft.com/office/powerpoint/2010/main" val="279662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71475" y="1"/>
            <a:ext cx="11358563" cy="6858000"/>
          </a:xfrm>
          <a:prstGeom prst="rect">
            <a:avLst/>
          </a:prstGeom>
        </p:spPr>
      </p:pic>
    </p:spTree>
    <p:extLst>
      <p:ext uri="{BB962C8B-B14F-4D97-AF65-F5344CB8AC3E}">
        <p14:creationId xmlns:p14="http://schemas.microsoft.com/office/powerpoint/2010/main" val="1245626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5122-78B9-4221-91BA-0960BCA0BF16}"/>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F2B9C5D3-7B7E-4954-8111-BC85D1CAD943}"/>
              </a:ext>
            </a:extLst>
          </p:cNvPr>
          <p:cNvSpPr>
            <a:spLocks noGrp="1"/>
          </p:cNvSpPr>
          <p:nvPr>
            <p:ph idx="1"/>
          </p:nvPr>
        </p:nvSpPr>
        <p:spPr>
          <a:xfrm>
            <a:off x="1295401" y="2556931"/>
            <a:ext cx="9601196" cy="3600981"/>
          </a:xfrm>
        </p:spPr>
        <p:txBody>
          <a:bodyPr>
            <a:normAutofit/>
          </a:bodyPr>
          <a:lstStyle/>
          <a:p>
            <a:pPr marL="0" indent="0">
              <a:buNone/>
            </a:pPr>
            <a:r>
              <a:rPr lang="en-US" b="1" dirty="0">
                <a:latin typeface="Comic Sans MS" panose="030F0702030302020204" pitchFamily="66" charset="0"/>
              </a:rPr>
              <a:t>4. Limited Slip Differentials</a:t>
            </a:r>
          </a:p>
          <a:p>
            <a:pPr marL="0" indent="0" algn="just">
              <a:buNone/>
            </a:pPr>
            <a:r>
              <a:rPr lang="en-US" dirty="0">
                <a:latin typeface="Comic Sans MS" panose="030F0702030302020204" pitchFamily="66" charset="0"/>
              </a:rPr>
              <a:t>The conventional differential delivers the same amount of torque to each rear wheel when both wheels have equal traction. </a:t>
            </a:r>
          </a:p>
          <a:p>
            <a:pPr marL="0" indent="0" algn="just">
              <a:buNone/>
            </a:pPr>
            <a:r>
              <a:rPr lang="en-US" dirty="0">
                <a:latin typeface="Comic Sans MS" panose="030F0702030302020204" pitchFamily="66" charset="0"/>
              </a:rPr>
              <a:t>When one wheel has less traction than the other, for example, when one-wheel slips on ice, the other wheel cannot deliver torque. All turning effort goes to the slipping wheel. </a:t>
            </a:r>
          </a:p>
          <a:p>
            <a:pPr marL="0" indent="0" algn="just">
              <a:buNone/>
            </a:pPr>
            <a:r>
              <a:rPr lang="en-US" dirty="0">
                <a:latin typeface="Comic Sans MS" panose="030F0702030302020204" pitchFamily="66" charset="0"/>
              </a:rPr>
              <a:t>To provide good, even traction even though one wheel is slipping, a limited slip differential is used in many vehicles.</a:t>
            </a:r>
          </a:p>
          <a:p>
            <a:endParaRPr lang="en-TZ" dirty="0"/>
          </a:p>
        </p:txBody>
      </p:sp>
    </p:spTree>
    <p:extLst>
      <p:ext uri="{BB962C8B-B14F-4D97-AF65-F5344CB8AC3E}">
        <p14:creationId xmlns:p14="http://schemas.microsoft.com/office/powerpoint/2010/main" val="1877024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D1F8-7A48-4496-B4CE-69A0E6A476B9}"/>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B2313CA9-3B8A-44C1-A288-B8A13403D107}"/>
              </a:ext>
            </a:extLst>
          </p:cNvPr>
          <p:cNvSpPr>
            <a:spLocks noGrp="1"/>
          </p:cNvSpPr>
          <p:nvPr>
            <p:ph idx="1"/>
          </p:nvPr>
        </p:nvSpPr>
        <p:spPr>
          <a:xfrm>
            <a:off x="1295401" y="2556932"/>
            <a:ext cx="9601196" cy="3629556"/>
          </a:xfrm>
        </p:spPr>
        <p:txBody>
          <a:bodyPr>
            <a:normAutofit fontScale="92500" lnSpcReduction="10000"/>
          </a:bodyPr>
          <a:lstStyle/>
          <a:p>
            <a:pPr marL="0" indent="0" algn="just">
              <a:buNone/>
            </a:pPr>
            <a:r>
              <a:rPr lang="en-US" b="1" dirty="0">
                <a:latin typeface="Comic Sans MS" panose="030F0702030302020204" pitchFamily="66" charset="0"/>
              </a:rPr>
              <a:t>4. Limited Slip Differentials </a:t>
            </a:r>
            <a:r>
              <a:rPr lang="en-US" b="1" dirty="0" err="1">
                <a:solidFill>
                  <a:schemeClr val="accent3"/>
                </a:solidFill>
                <a:latin typeface="Comic Sans MS" panose="030F0702030302020204" pitchFamily="66" charset="0"/>
              </a:rPr>
              <a:t>cont</a:t>
            </a:r>
            <a:r>
              <a:rPr lang="en-US" b="1" dirty="0">
                <a:solidFill>
                  <a:schemeClr val="accent3"/>
                </a:solidFill>
                <a:latin typeface="Comic Sans MS" panose="030F0702030302020204" pitchFamily="66" charset="0"/>
              </a:rPr>
              <a:t>…</a:t>
            </a:r>
          </a:p>
          <a:p>
            <a:pPr marL="0" indent="0" algn="just">
              <a:buNone/>
            </a:pPr>
            <a:r>
              <a:rPr lang="en-US" dirty="0">
                <a:latin typeface="Comic Sans MS" panose="030F0702030302020204" pitchFamily="66" charset="0"/>
              </a:rPr>
              <a:t>It is very similar to the standard unit but has some means of preventing wheel spin and loss of traction. </a:t>
            </a:r>
          </a:p>
          <a:p>
            <a:pPr marL="0" indent="0" algn="just">
              <a:buNone/>
            </a:pPr>
            <a:r>
              <a:rPr lang="en-US" b="1" dirty="0">
                <a:solidFill>
                  <a:schemeClr val="accent1"/>
                </a:solidFill>
                <a:latin typeface="Comic Sans MS" panose="030F0702030302020204" pitchFamily="66" charset="0"/>
              </a:rPr>
              <a:t>The standard differential delivers maximum torque to the wheel with minimum traction. </a:t>
            </a:r>
          </a:p>
          <a:p>
            <a:pPr marL="0" indent="0" algn="just">
              <a:buNone/>
            </a:pPr>
            <a:r>
              <a:rPr lang="en-US" b="1" dirty="0">
                <a:solidFill>
                  <a:schemeClr val="accent1"/>
                </a:solidFill>
                <a:latin typeface="Comic Sans MS" panose="030F0702030302020204" pitchFamily="66" charset="0"/>
              </a:rPr>
              <a:t>The limited slip differential delivers maximum torque to the wheel with maximum traction. </a:t>
            </a:r>
          </a:p>
          <a:p>
            <a:pPr marL="0" indent="0" algn="just">
              <a:buNone/>
            </a:pPr>
            <a:r>
              <a:rPr lang="en-US" dirty="0">
                <a:latin typeface="Comic Sans MS" panose="030F0702030302020204" pitchFamily="66" charset="0"/>
              </a:rPr>
              <a:t>Other names for a limited slip differential are </a:t>
            </a:r>
            <a:r>
              <a:rPr lang="en-US" dirty="0" err="1">
                <a:latin typeface="Comic Sans MS" panose="030F0702030302020204" pitchFamily="66" charset="0"/>
              </a:rPr>
              <a:t>posi</a:t>
            </a:r>
            <a:r>
              <a:rPr lang="en-US" dirty="0">
                <a:latin typeface="Comic Sans MS" panose="030F0702030302020204" pitchFamily="66" charset="0"/>
              </a:rPr>
              <a:t>-traction, sure-grip, equal lock, and no-spin</a:t>
            </a:r>
          </a:p>
          <a:p>
            <a:endParaRPr lang="en-TZ" dirty="0"/>
          </a:p>
        </p:txBody>
      </p:sp>
    </p:spTree>
    <p:extLst>
      <p:ext uri="{BB962C8B-B14F-4D97-AF65-F5344CB8AC3E}">
        <p14:creationId xmlns:p14="http://schemas.microsoft.com/office/powerpoint/2010/main" val="742856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DC79-FE6E-4F61-9B74-8FC39F1710CA}"/>
              </a:ext>
            </a:extLst>
          </p:cNvPr>
          <p:cNvSpPr>
            <a:spLocks noGrp="1"/>
          </p:cNvSpPr>
          <p:nvPr>
            <p:ph type="title"/>
          </p:nvPr>
        </p:nvSpPr>
        <p:spPr/>
        <p:txBody>
          <a:bodyPr/>
          <a:lstStyle/>
          <a:p>
            <a:r>
              <a:rPr lang="en-US" b="1" dirty="0">
                <a:latin typeface="Comic Sans MS" panose="030F0702030302020204" pitchFamily="66" charset="0"/>
              </a:rPr>
              <a:t>Differential Unit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4C968CC6-0591-4CA6-9D5B-7745D3AC9CAC}"/>
              </a:ext>
            </a:extLst>
          </p:cNvPr>
          <p:cNvSpPr>
            <a:spLocks noGrp="1"/>
          </p:cNvSpPr>
          <p:nvPr>
            <p:ph idx="1"/>
          </p:nvPr>
        </p:nvSpPr>
        <p:spPr/>
        <p:txBody>
          <a:bodyPr/>
          <a:lstStyle/>
          <a:p>
            <a:pPr marL="0" indent="0">
              <a:buNone/>
            </a:pPr>
            <a:r>
              <a:rPr lang="en-US" b="1" dirty="0">
                <a:latin typeface="Comic Sans MS" panose="030F0702030302020204" pitchFamily="66" charset="0"/>
              </a:rPr>
              <a:t>Types of Limited Slip Differential</a:t>
            </a:r>
          </a:p>
          <a:p>
            <a:pPr marL="457200" indent="-457200">
              <a:buAutoNum type="alphaLcPeriod"/>
            </a:pPr>
            <a:r>
              <a:rPr lang="en-US" b="1" dirty="0">
                <a:latin typeface="Comic Sans MS" panose="030F0702030302020204" pitchFamily="66" charset="0"/>
              </a:rPr>
              <a:t>Clutch Pack Limited Slip Differential</a:t>
            </a:r>
          </a:p>
          <a:p>
            <a:pPr marL="457200" indent="-457200">
              <a:buFont typeface="Arial"/>
              <a:buAutoNum type="alphaLcPeriod"/>
            </a:pPr>
            <a:r>
              <a:rPr lang="en-US" b="1" dirty="0">
                <a:latin typeface="Comic Sans MS" panose="030F0702030302020204" pitchFamily="66" charset="0"/>
              </a:rPr>
              <a:t>Cone Clutch Limited Slip Differential</a:t>
            </a:r>
          </a:p>
          <a:p>
            <a:endParaRPr lang="en-TZ" dirty="0"/>
          </a:p>
        </p:txBody>
      </p:sp>
    </p:spTree>
    <p:extLst>
      <p:ext uri="{BB962C8B-B14F-4D97-AF65-F5344CB8AC3E}">
        <p14:creationId xmlns:p14="http://schemas.microsoft.com/office/powerpoint/2010/main" val="4041023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omic Sans MS" panose="030F0702030302020204" pitchFamily="66" charset="0"/>
              </a:rPr>
              <a:t>Axle Shaft</a:t>
            </a:r>
          </a:p>
        </p:txBody>
      </p:sp>
      <p:sp>
        <p:nvSpPr>
          <p:cNvPr id="3" name="Content Placeholder 2"/>
          <p:cNvSpPr>
            <a:spLocks noGrp="1"/>
          </p:cNvSpPr>
          <p:nvPr>
            <p:ph idx="1"/>
          </p:nvPr>
        </p:nvSpPr>
        <p:spPr>
          <a:xfrm>
            <a:off x="1295401" y="2556932"/>
            <a:ext cx="9601196" cy="3515256"/>
          </a:xfrm>
        </p:spPr>
        <p:txBody>
          <a:bodyPr>
            <a:normAutofit/>
          </a:bodyPr>
          <a:lstStyle/>
          <a:p>
            <a:pPr marL="0" indent="0" algn="just">
              <a:buNone/>
            </a:pPr>
            <a:r>
              <a:rPr lang="en-US" dirty="0">
                <a:latin typeface="Comic Sans MS" panose="030F0702030302020204" pitchFamily="66" charset="0"/>
              </a:rPr>
              <a:t>An </a:t>
            </a:r>
            <a:r>
              <a:rPr lang="en-US" b="1" dirty="0">
                <a:latin typeface="Comic Sans MS" panose="030F0702030302020204" pitchFamily="66" charset="0"/>
              </a:rPr>
              <a:t>axle shaft </a:t>
            </a:r>
            <a:r>
              <a:rPr lang="en-US" dirty="0">
                <a:latin typeface="Comic Sans MS" panose="030F0702030302020204" pitchFamily="66" charset="0"/>
              </a:rPr>
              <a:t>is a shaft used to transfer driving torque from the differential assembly to the vehicle's driving wheels.</a:t>
            </a:r>
          </a:p>
          <a:p>
            <a:pPr marL="0" indent="0">
              <a:buNone/>
            </a:pPr>
            <a:r>
              <a:rPr lang="en-US" dirty="0">
                <a:latin typeface="Comic Sans MS" panose="030F0702030302020204" pitchFamily="66" charset="0"/>
              </a:rPr>
              <a:t>Axle shafts are heavy steel bars splined at the inner end to mesh with the axle side gear in the differential</a:t>
            </a:r>
          </a:p>
          <a:p>
            <a:pPr marL="0" indent="0">
              <a:buNone/>
            </a:pPr>
            <a:r>
              <a:rPr lang="en-US" sz="2400" b="1" dirty="0">
                <a:latin typeface="Comic Sans MS" panose="030F0702030302020204" pitchFamily="66" charset="0"/>
              </a:rPr>
              <a:t>Types of axle shaft</a:t>
            </a:r>
          </a:p>
          <a:p>
            <a:r>
              <a:rPr lang="en-US" dirty="0">
                <a:latin typeface="Comic Sans MS" panose="030F0702030302020204" pitchFamily="66" charset="0"/>
              </a:rPr>
              <a:t>Dead axle</a:t>
            </a:r>
          </a:p>
          <a:p>
            <a:r>
              <a:rPr lang="en-US" dirty="0">
                <a:latin typeface="Comic Sans MS" panose="030F0702030302020204" pitchFamily="66" charset="0"/>
              </a:rPr>
              <a:t>Live axle</a:t>
            </a:r>
          </a:p>
        </p:txBody>
      </p:sp>
    </p:spTree>
    <p:extLst>
      <p:ext uri="{BB962C8B-B14F-4D97-AF65-F5344CB8AC3E}">
        <p14:creationId xmlns:p14="http://schemas.microsoft.com/office/powerpoint/2010/main" val="955351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28F6-2FA8-4535-B47E-E7D586B8FBC9}"/>
              </a:ext>
            </a:extLst>
          </p:cNvPr>
          <p:cNvSpPr>
            <a:spLocks noGrp="1"/>
          </p:cNvSpPr>
          <p:nvPr>
            <p:ph type="title"/>
          </p:nvPr>
        </p:nvSpPr>
        <p:spPr/>
        <p:txBody>
          <a:bodyPr/>
          <a:lstStyle/>
          <a:p>
            <a:r>
              <a:rPr lang="en-US" b="1" dirty="0">
                <a:latin typeface="Comic Sans MS" panose="030F0702030302020204" pitchFamily="66" charset="0"/>
              </a:rPr>
              <a:t>Axle Shaft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C6C4530A-E940-48A4-809F-0D956F45FE24}"/>
              </a:ext>
            </a:extLst>
          </p:cNvPr>
          <p:cNvSpPr>
            <a:spLocks noGrp="1"/>
          </p:cNvSpPr>
          <p:nvPr>
            <p:ph idx="1"/>
          </p:nvPr>
        </p:nvSpPr>
        <p:spPr>
          <a:xfrm>
            <a:off x="1295401" y="2556931"/>
            <a:ext cx="9601196" cy="3729569"/>
          </a:xfrm>
        </p:spPr>
        <p:txBody>
          <a:bodyPr>
            <a:normAutofit/>
          </a:bodyPr>
          <a:lstStyle/>
          <a:p>
            <a:pPr marL="0" indent="0" algn="just">
              <a:buNone/>
            </a:pPr>
            <a:r>
              <a:rPr lang="en-US" b="1" dirty="0">
                <a:latin typeface="Comic Sans MS" panose="030F0702030302020204" pitchFamily="66" charset="0"/>
              </a:rPr>
              <a:t>Types of axle shaft</a:t>
            </a:r>
          </a:p>
          <a:p>
            <a:pPr algn="just"/>
            <a:r>
              <a:rPr lang="en-US" b="1" dirty="0">
                <a:latin typeface="Comic Sans MS" panose="030F0702030302020204" pitchFamily="66" charset="0"/>
              </a:rPr>
              <a:t>Dead axle </a:t>
            </a:r>
            <a:endParaRPr lang="en-US" dirty="0">
              <a:latin typeface="Comic Sans MS" panose="030F0702030302020204" pitchFamily="66" charset="0"/>
            </a:endParaRPr>
          </a:p>
          <a:p>
            <a:pPr marL="0" indent="0" algn="just">
              <a:buNone/>
            </a:pPr>
            <a:r>
              <a:rPr lang="en-US" dirty="0">
                <a:latin typeface="Comic Sans MS" panose="030F0702030302020204" pitchFamily="66" charset="0"/>
              </a:rPr>
              <a:t>Does not drive a vehicle</a:t>
            </a:r>
          </a:p>
          <a:p>
            <a:pPr marL="0" indent="0" algn="just">
              <a:buNone/>
            </a:pPr>
            <a:r>
              <a:rPr lang="en-US" dirty="0">
                <a:latin typeface="Comic Sans MS" panose="030F0702030302020204" pitchFamily="66" charset="0"/>
              </a:rPr>
              <a:t>The dead axle serves only as a support for part of the vehicle while providing a mounting for the wheel assembly. </a:t>
            </a:r>
          </a:p>
          <a:p>
            <a:pPr marL="0" indent="0" algn="just">
              <a:buNone/>
            </a:pPr>
            <a:r>
              <a:rPr lang="en-US" dirty="0">
                <a:latin typeface="Comic Sans MS" panose="030F0702030302020204" pitchFamily="66" charset="0"/>
              </a:rPr>
              <a:t>Many commercial trucks and truck-tractors have dead axles on the front, whereas practically all passenger vehicles use independent front-wheel suspensions and have no front axles.</a:t>
            </a:r>
          </a:p>
          <a:p>
            <a:endParaRPr lang="en-TZ" dirty="0"/>
          </a:p>
        </p:txBody>
      </p:sp>
    </p:spTree>
    <p:extLst>
      <p:ext uri="{BB962C8B-B14F-4D97-AF65-F5344CB8AC3E}">
        <p14:creationId xmlns:p14="http://schemas.microsoft.com/office/powerpoint/2010/main" val="2048611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utomobile Rear Axle types- Live and Dead Axis">
            <a:extLst>
              <a:ext uri="{FF2B5EF4-FFF2-40B4-BE49-F238E27FC236}">
                <a16:creationId xmlns:a16="http://schemas.microsoft.com/office/drawing/2014/main" id="{50ABA4CB-A309-432C-B2F1-94F1774D6C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4337" y="171450"/>
            <a:ext cx="11615737" cy="651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790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77163-2617-446F-A383-9A1BCE15811A}"/>
              </a:ext>
            </a:extLst>
          </p:cNvPr>
          <p:cNvSpPr>
            <a:spLocks noGrp="1"/>
          </p:cNvSpPr>
          <p:nvPr>
            <p:ph type="title"/>
          </p:nvPr>
        </p:nvSpPr>
        <p:spPr/>
        <p:txBody>
          <a:bodyPr>
            <a:normAutofit/>
          </a:bodyPr>
          <a:lstStyle/>
          <a:p>
            <a:r>
              <a:rPr lang="en-US" sz="4000" b="1" dirty="0">
                <a:latin typeface="Comic Sans MS" panose="030F0702030302020204" pitchFamily="66" charset="0"/>
              </a:rPr>
              <a:t>Final Drive</a:t>
            </a:r>
            <a:endParaRPr lang="en-TZ" sz="40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4311C0A8-7CEC-4BE8-8882-DCA988322362}"/>
              </a:ext>
            </a:extLst>
          </p:cNvPr>
          <p:cNvSpPr>
            <a:spLocks noGrp="1"/>
          </p:cNvSpPr>
          <p:nvPr>
            <p:ph idx="1"/>
          </p:nvPr>
        </p:nvSpPr>
        <p:spPr/>
        <p:txBody>
          <a:bodyPr/>
          <a:lstStyle/>
          <a:p>
            <a:pPr marL="0" indent="0" algn="just">
              <a:buNone/>
            </a:pPr>
            <a:r>
              <a:rPr lang="en-US" sz="2800" dirty="0">
                <a:latin typeface="Comic Sans MS" panose="030F0702030302020204" pitchFamily="66" charset="0"/>
              </a:rPr>
              <a:t>Reduction or gear ratio of the final drive is determined by dividing the number of teeth on the ring gear by the number of teeth on the pinion gear.</a:t>
            </a:r>
          </a:p>
          <a:p>
            <a:pPr marL="0" indent="0" algn="just">
              <a:buNone/>
            </a:pPr>
            <a:r>
              <a:rPr lang="en-US" sz="2800" dirty="0">
                <a:latin typeface="Comic Sans MS" panose="030F0702030302020204" pitchFamily="66" charset="0"/>
              </a:rPr>
              <a:t>Example;-</a:t>
            </a:r>
          </a:p>
          <a:p>
            <a:endParaRPr lang="en-TZ" dirty="0"/>
          </a:p>
        </p:txBody>
      </p:sp>
      <p:pic>
        <p:nvPicPr>
          <p:cNvPr id="4" name="Picture 8" descr="ua98_00100">
            <a:extLst>
              <a:ext uri="{FF2B5EF4-FFF2-40B4-BE49-F238E27FC236}">
                <a16:creationId xmlns:a16="http://schemas.microsoft.com/office/drawing/2014/main" id="{39B90F48-631E-418E-A9EB-8A6E36D52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786" y="4453468"/>
            <a:ext cx="5432425" cy="993775"/>
          </a:xfrm>
          <a:prstGeom prst="rect">
            <a:avLst/>
          </a:prstGeom>
          <a:noFill/>
          <a:ln w="12700">
            <a:solidFill>
              <a:srgbClr val="46428E"/>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21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5932-9EFD-4F6D-B120-4F3AB4CEAEA2}"/>
              </a:ext>
            </a:extLst>
          </p:cNvPr>
          <p:cNvSpPr>
            <a:spLocks noGrp="1"/>
          </p:cNvSpPr>
          <p:nvPr>
            <p:ph type="title"/>
          </p:nvPr>
        </p:nvSpPr>
        <p:spPr/>
        <p:txBody>
          <a:bodyPr/>
          <a:lstStyle/>
          <a:p>
            <a:r>
              <a:rPr lang="en-US" b="1" dirty="0">
                <a:latin typeface="Comic Sans MS" panose="030F0702030302020204" pitchFamily="66" charset="0"/>
              </a:rPr>
              <a:t>Axle Shaft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474E0694-92DD-4870-9BBD-1FD403002D0C}"/>
              </a:ext>
            </a:extLst>
          </p:cNvPr>
          <p:cNvSpPr>
            <a:spLocks noGrp="1"/>
          </p:cNvSpPr>
          <p:nvPr>
            <p:ph idx="1"/>
          </p:nvPr>
        </p:nvSpPr>
        <p:spPr>
          <a:xfrm>
            <a:off x="1295401" y="2556932"/>
            <a:ext cx="9601196" cy="3572406"/>
          </a:xfrm>
        </p:spPr>
        <p:txBody>
          <a:bodyPr>
            <a:normAutofit fontScale="92500"/>
          </a:bodyPr>
          <a:lstStyle/>
          <a:p>
            <a:pPr marL="0" indent="0" algn="just">
              <a:buNone/>
            </a:pPr>
            <a:r>
              <a:rPr lang="en-US" dirty="0">
                <a:latin typeface="Comic Sans MS" panose="030F0702030302020204" pitchFamily="66" charset="0"/>
              </a:rPr>
              <a:t> </a:t>
            </a:r>
            <a:r>
              <a:rPr lang="en-US" sz="2400" b="1" dirty="0">
                <a:latin typeface="Comic Sans MS" panose="030F0702030302020204" pitchFamily="66" charset="0"/>
              </a:rPr>
              <a:t>Types of axle shaft</a:t>
            </a:r>
          </a:p>
          <a:p>
            <a:pPr algn="just"/>
            <a:r>
              <a:rPr lang="en-US" b="1" dirty="0">
                <a:latin typeface="Comic Sans MS" panose="030F0702030302020204" pitchFamily="66" charset="0"/>
                <a:ea typeface="Times New Roman" pitchFamily="18" charset="0"/>
                <a:cs typeface="Arial" charset="0"/>
              </a:rPr>
              <a:t>L</a:t>
            </a:r>
            <a:r>
              <a:rPr lang="en-US" b="1" dirty="0">
                <a:latin typeface="Comic Sans MS" panose="030F0702030302020204" pitchFamily="66" charset="0"/>
              </a:rPr>
              <a:t>ive (drive) axle </a:t>
            </a:r>
          </a:p>
          <a:p>
            <a:pPr marL="0" indent="0" algn="just">
              <a:buNone/>
            </a:pPr>
            <a:r>
              <a:rPr lang="en-US" dirty="0">
                <a:latin typeface="Comic Sans MS" panose="030F0702030302020204" pitchFamily="66" charset="0"/>
              </a:rPr>
              <a:t>It drives the vehicle by transferring torque from the differential to each driving wheel. </a:t>
            </a:r>
          </a:p>
          <a:p>
            <a:pPr marL="0" indent="0" algn="just">
              <a:buNone/>
            </a:pPr>
            <a:r>
              <a:rPr lang="en-US" dirty="0">
                <a:latin typeface="Comic Sans MS" panose="030F0702030302020204" pitchFamily="66" charset="0"/>
              </a:rPr>
              <a:t>Rear axles can also help carry the weight of the vehicle or even act as part of the suspension.</a:t>
            </a:r>
          </a:p>
          <a:p>
            <a:pPr marL="0" indent="0" algn="just">
              <a:buNone/>
            </a:pPr>
            <a:r>
              <a:rPr lang="en-US" dirty="0">
                <a:latin typeface="Comic Sans MS" panose="030F0702030302020204" pitchFamily="66" charset="0"/>
              </a:rPr>
              <a:t>The shaft in a live axle assembly may or may not actually support part of the weight of a vehicle, but it does drive the wheels connected to it.</a:t>
            </a:r>
            <a:endParaRPr lang="en-US" dirty="0">
              <a:latin typeface="Comic Sans MS" panose="030F0702030302020204" pitchFamily="66" charset="0"/>
              <a:cs typeface="Times New Roman" pitchFamily="18" charset="0"/>
            </a:endParaRPr>
          </a:p>
          <a:p>
            <a:endParaRPr lang="en-TZ" dirty="0"/>
          </a:p>
        </p:txBody>
      </p:sp>
    </p:spTree>
    <p:extLst>
      <p:ext uri="{BB962C8B-B14F-4D97-AF65-F5344CB8AC3E}">
        <p14:creationId xmlns:p14="http://schemas.microsoft.com/office/powerpoint/2010/main" val="417348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C640-8444-48A1-BB0A-4C4CF4E54A17}"/>
              </a:ext>
            </a:extLst>
          </p:cNvPr>
          <p:cNvSpPr>
            <a:spLocks noGrp="1"/>
          </p:cNvSpPr>
          <p:nvPr>
            <p:ph type="title"/>
          </p:nvPr>
        </p:nvSpPr>
        <p:spPr/>
        <p:txBody>
          <a:bodyPr/>
          <a:lstStyle/>
          <a:p>
            <a:r>
              <a:rPr lang="en-US" b="1" dirty="0">
                <a:latin typeface="Comic Sans MS" panose="030F0702030302020204" pitchFamily="66" charset="0"/>
              </a:rPr>
              <a:t>Axle Shaft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97C208AC-92C4-4362-9612-86BB93ED1805}"/>
              </a:ext>
            </a:extLst>
          </p:cNvPr>
          <p:cNvSpPr>
            <a:spLocks noGrp="1"/>
          </p:cNvSpPr>
          <p:nvPr>
            <p:ph idx="1"/>
          </p:nvPr>
        </p:nvSpPr>
        <p:spPr>
          <a:xfrm>
            <a:off x="1295401" y="2556932"/>
            <a:ext cx="9601196" cy="3572406"/>
          </a:xfrm>
        </p:spPr>
        <p:txBody>
          <a:bodyPr>
            <a:normAutofit lnSpcReduction="10000"/>
          </a:bodyPr>
          <a:lstStyle/>
          <a:p>
            <a:pPr marL="0" indent="0" algn="just">
              <a:buNone/>
            </a:pPr>
            <a:r>
              <a:rPr lang="en-US" dirty="0">
                <a:latin typeface="Comic Sans MS" panose="030F0702030302020204" pitchFamily="66" charset="0"/>
              </a:rPr>
              <a:t> </a:t>
            </a:r>
            <a:r>
              <a:rPr lang="en-US" sz="2400" b="1" dirty="0">
                <a:latin typeface="Comic Sans MS" panose="030F0702030302020204" pitchFamily="66" charset="0"/>
              </a:rPr>
              <a:t>Types of axle shaft</a:t>
            </a:r>
          </a:p>
          <a:p>
            <a:pPr algn="just"/>
            <a:r>
              <a:rPr lang="en-US" b="1" dirty="0">
                <a:latin typeface="Comic Sans MS" panose="030F0702030302020204" pitchFamily="66" charset="0"/>
                <a:ea typeface="Times New Roman" pitchFamily="18" charset="0"/>
                <a:cs typeface="Arial" charset="0"/>
              </a:rPr>
              <a:t>L</a:t>
            </a:r>
            <a:r>
              <a:rPr lang="en-US" b="1" dirty="0">
                <a:latin typeface="Comic Sans MS" panose="030F0702030302020204" pitchFamily="66" charset="0"/>
              </a:rPr>
              <a:t>ive(drive) axle </a:t>
            </a:r>
            <a:r>
              <a:rPr lang="en-US" b="1" dirty="0">
                <a:solidFill>
                  <a:schemeClr val="accent3"/>
                </a:solidFill>
                <a:latin typeface="Comic Sans MS" panose="030F0702030302020204" pitchFamily="66" charset="0"/>
              </a:rPr>
              <a:t>cont..</a:t>
            </a:r>
          </a:p>
          <a:p>
            <a:pPr marL="0" indent="0" algn="just">
              <a:buNone/>
            </a:pPr>
            <a:r>
              <a:rPr lang="en-US" dirty="0">
                <a:latin typeface="Comic Sans MS" panose="030F0702030302020204" pitchFamily="66" charset="0"/>
              </a:rPr>
              <a:t>A live axle is involved with steering when it is a front drive axle, Some live rear axles are also designed to steer. </a:t>
            </a:r>
          </a:p>
          <a:p>
            <a:pPr marL="0" indent="0" algn="just">
              <a:buNone/>
            </a:pPr>
            <a:r>
              <a:rPr lang="en-US" dirty="0">
                <a:latin typeface="Comic Sans MS" panose="030F0702030302020204" pitchFamily="66" charset="0"/>
              </a:rPr>
              <a:t>The rear axle of conventional passenger vehicles is a live axle, while in a four-wheel drive vehicle both front and rear axles are live. </a:t>
            </a:r>
          </a:p>
          <a:p>
            <a:pPr marL="0" indent="0" algn="just">
              <a:buNone/>
            </a:pPr>
            <a:r>
              <a:rPr lang="en-US" dirty="0">
                <a:latin typeface="Comic Sans MS" panose="030F0702030302020204" pitchFamily="66" charset="0"/>
              </a:rPr>
              <a:t>In some six-wheel vehicles, all three axles are live axles.</a:t>
            </a:r>
          </a:p>
          <a:p>
            <a:endParaRPr lang="en-TZ" dirty="0"/>
          </a:p>
        </p:txBody>
      </p:sp>
    </p:spTree>
    <p:extLst>
      <p:ext uri="{BB962C8B-B14F-4D97-AF65-F5344CB8AC3E}">
        <p14:creationId xmlns:p14="http://schemas.microsoft.com/office/powerpoint/2010/main" val="422412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rman 630-214 Rear Axle Shaft, Shafts - Amazon Canada">
            <a:extLst>
              <a:ext uri="{FF2B5EF4-FFF2-40B4-BE49-F238E27FC236}">
                <a16:creationId xmlns:a16="http://schemas.microsoft.com/office/drawing/2014/main" id="{AC0940EE-CAB5-458C-9890-FC1E2EED34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475" y="185738"/>
            <a:ext cx="11601449" cy="6515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925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0E94-730F-42C8-A577-217910892991}"/>
              </a:ext>
            </a:extLst>
          </p:cNvPr>
          <p:cNvSpPr>
            <a:spLocks noGrp="1"/>
          </p:cNvSpPr>
          <p:nvPr>
            <p:ph type="title"/>
          </p:nvPr>
        </p:nvSpPr>
        <p:spPr/>
        <p:txBody>
          <a:bodyPr/>
          <a:lstStyle/>
          <a:p>
            <a:r>
              <a:rPr lang="en-US" b="1" dirty="0">
                <a:latin typeface="Comic Sans MS" panose="030F0702030302020204" pitchFamily="66" charset="0"/>
              </a:rPr>
              <a:t>Axle Shaft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509568D7-7811-4595-8C03-BB40DD08D027}"/>
              </a:ext>
            </a:extLst>
          </p:cNvPr>
          <p:cNvSpPr>
            <a:spLocks noGrp="1"/>
          </p:cNvSpPr>
          <p:nvPr>
            <p:ph idx="1"/>
          </p:nvPr>
        </p:nvSpPr>
        <p:spPr>
          <a:xfrm>
            <a:off x="1295401" y="2556931"/>
            <a:ext cx="9601196" cy="3586693"/>
          </a:xfrm>
        </p:spPr>
        <p:txBody>
          <a:bodyPr>
            <a:normAutofit/>
          </a:bodyPr>
          <a:lstStyle/>
          <a:p>
            <a:pPr marL="0" indent="0" algn="just">
              <a:lnSpc>
                <a:spcPct val="120000"/>
              </a:lnSpc>
              <a:buNone/>
              <a:defRPr/>
            </a:pPr>
            <a:r>
              <a:rPr lang="en-US" dirty="0">
                <a:latin typeface="Comic Sans MS" panose="030F0702030302020204" pitchFamily="66" charset="0"/>
              </a:rPr>
              <a:t>There are basically three designs by which axles are supported in a live axle     </a:t>
            </a:r>
          </a:p>
          <a:p>
            <a:pPr algn="just"/>
            <a:r>
              <a:rPr lang="en-US" dirty="0">
                <a:latin typeface="Comic Sans MS" panose="030F0702030302020204" pitchFamily="66" charset="0"/>
              </a:rPr>
              <a:t>Full-floating</a:t>
            </a:r>
          </a:p>
          <a:p>
            <a:pPr algn="just"/>
            <a:r>
              <a:rPr lang="en-US" dirty="0">
                <a:latin typeface="Comic Sans MS" panose="030F0702030302020204" pitchFamily="66" charset="0"/>
              </a:rPr>
              <a:t>Three-quarter floating and </a:t>
            </a:r>
          </a:p>
          <a:p>
            <a:pPr algn="just"/>
            <a:r>
              <a:rPr lang="en-US" dirty="0">
                <a:latin typeface="Comic Sans MS" panose="030F0702030302020204" pitchFamily="66" charset="0"/>
              </a:rPr>
              <a:t>Semi-floating</a:t>
            </a:r>
          </a:p>
          <a:p>
            <a:pPr marL="0" indent="0" algn="just">
              <a:buNone/>
            </a:pPr>
            <a:r>
              <a:rPr lang="en-US" dirty="0">
                <a:latin typeface="Comic Sans MS" panose="030F0702030302020204" pitchFamily="66" charset="0"/>
              </a:rPr>
              <a:t>These refer to where the axle bearing is placed in relation to the axle and the axle housing.</a:t>
            </a:r>
          </a:p>
          <a:p>
            <a:endParaRPr lang="en-TZ" dirty="0"/>
          </a:p>
        </p:txBody>
      </p:sp>
    </p:spTree>
    <p:extLst>
      <p:ext uri="{BB962C8B-B14F-4D97-AF65-F5344CB8AC3E}">
        <p14:creationId xmlns:p14="http://schemas.microsoft.com/office/powerpoint/2010/main" val="1257364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188A-7AA9-41DF-9127-4140AC880D45}"/>
              </a:ext>
            </a:extLst>
          </p:cNvPr>
          <p:cNvSpPr>
            <a:spLocks noGrp="1"/>
          </p:cNvSpPr>
          <p:nvPr>
            <p:ph type="title"/>
          </p:nvPr>
        </p:nvSpPr>
        <p:spPr/>
        <p:txBody>
          <a:bodyPr/>
          <a:lstStyle/>
          <a:p>
            <a:r>
              <a:rPr lang="en-US" b="1" dirty="0">
                <a:latin typeface="Comic Sans MS" panose="030F0702030302020204" pitchFamily="66" charset="0"/>
              </a:rPr>
              <a:t>Axle Shaft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BDC98DBF-6DE9-41E0-849E-5D617623EDB9}"/>
              </a:ext>
            </a:extLst>
          </p:cNvPr>
          <p:cNvSpPr>
            <a:spLocks noGrp="1"/>
          </p:cNvSpPr>
          <p:nvPr>
            <p:ph idx="1"/>
          </p:nvPr>
        </p:nvSpPr>
        <p:spPr>
          <a:xfrm>
            <a:off x="1295401" y="2556931"/>
            <a:ext cx="9601196" cy="3715281"/>
          </a:xfrm>
        </p:spPr>
        <p:txBody>
          <a:bodyPr>
            <a:normAutofit lnSpcReduction="10000"/>
          </a:bodyPr>
          <a:lstStyle/>
          <a:p>
            <a:pPr marL="0" indent="0">
              <a:buNone/>
            </a:pPr>
            <a:r>
              <a:rPr lang="en-US" b="1" dirty="0">
                <a:latin typeface="Comic Sans MS" panose="030F0702030302020204" pitchFamily="66" charset="0"/>
              </a:rPr>
              <a:t>Designs by Which Axles are Supported in a Live Axle </a:t>
            </a:r>
          </a:p>
          <a:p>
            <a:r>
              <a:rPr lang="en-US" b="1" dirty="0">
                <a:latin typeface="Comic Sans MS" panose="030F0702030302020204" pitchFamily="66" charset="0"/>
              </a:rPr>
              <a:t>Full-floating axle</a:t>
            </a:r>
          </a:p>
          <a:p>
            <a:pPr marL="0" indent="0" algn="just">
              <a:buNone/>
            </a:pPr>
            <a:r>
              <a:rPr lang="en-US" dirty="0">
                <a:latin typeface="Comic Sans MS" panose="030F0702030302020204" pitchFamily="66" charset="0"/>
              </a:rPr>
              <a:t>The bearing is located on the outside of the axle housing. </a:t>
            </a:r>
          </a:p>
          <a:p>
            <a:pPr marL="0" indent="0" algn="just">
              <a:buNone/>
            </a:pPr>
            <a:r>
              <a:rPr lang="en-US" dirty="0">
                <a:latin typeface="Comic Sans MS" panose="030F0702030302020204" pitchFamily="66" charset="0"/>
              </a:rPr>
              <a:t>This places all of the vehicle’s weight on the axle housing with no weight on the axle.</a:t>
            </a:r>
          </a:p>
          <a:p>
            <a:pPr marL="0" indent="0" algn="just">
              <a:buNone/>
            </a:pPr>
            <a:r>
              <a:rPr lang="en-US" dirty="0">
                <a:latin typeface="Comic Sans MS" panose="030F0702030302020204" pitchFamily="66" charset="0"/>
              </a:rPr>
              <a:t>The drive wheel is carried on the outer end of the axle housing by a pair of tapered roller bearings.</a:t>
            </a:r>
          </a:p>
          <a:p>
            <a:pPr marL="0" indent="0" algn="just">
              <a:buNone/>
            </a:pPr>
            <a:r>
              <a:rPr lang="en-US" dirty="0">
                <a:latin typeface="Comic Sans MS" panose="030F0702030302020204" pitchFamily="66" charset="0"/>
              </a:rPr>
              <a:t>The bearings are located outside the axle housing. </a:t>
            </a:r>
          </a:p>
          <a:p>
            <a:endParaRPr lang="en-TZ" dirty="0"/>
          </a:p>
        </p:txBody>
      </p:sp>
    </p:spTree>
    <p:extLst>
      <p:ext uri="{BB962C8B-B14F-4D97-AF65-F5344CB8AC3E}">
        <p14:creationId xmlns:p14="http://schemas.microsoft.com/office/powerpoint/2010/main" val="2211633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CDC3A-07D8-4B86-953F-487F6A752A7C}"/>
              </a:ext>
            </a:extLst>
          </p:cNvPr>
          <p:cNvSpPr>
            <a:spLocks noGrp="1"/>
          </p:cNvSpPr>
          <p:nvPr>
            <p:ph type="title"/>
          </p:nvPr>
        </p:nvSpPr>
        <p:spPr/>
        <p:txBody>
          <a:bodyPr/>
          <a:lstStyle/>
          <a:p>
            <a:r>
              <a:rPr lang="en-US" b="1" dirty="0">
                <a:latin typeface="Comic Sans MS" panose="030F0702030302020204" pitchFamily="66" charset="0"/>
              </a:rPr>
              <a:t>Axle Shaft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39A8F93A-8957-4E1A-B4A9-E0D74F7A5C24}"/>
              </a:ext>
            </a:extLst>
          </p:cNvPr>
          <p:cNvSpPr>
            <a:spLocks noGrp="1"/>
          </p:cNvSpPr>
          <p:nvPr>
            <p:ph idx="1"/>
          </p:nvPr>
        </p:nvSpPr>
        <p:spPr>
          <a:xfrm>
            <a:off x="1295401" y="2556930"/>
            <a:ext cx="9601196" cy="3786719"/>
          </a:xfrm>
        </p:spPr>
        <p:txBody>
          <a:bodyPr>
            <a:normAutofit fontScale="92500" lnSpcReduction="10000"/>
          </a:bodyPr>
          <a:lstStyle/>
          <a:p>
            <a:pPr marL="0" indent="0">
              <a:buNone/>
            </a:pPr>
            <a:r>
              <a:rPr lang="en-US" b="1" dirty="0">
                <a:latin typeface="Comic Sans MS" panose="030F0702030302020204" pitchFamily="66" charset="0"/>
              </a:rPr>
              <a:t>Designs by Which Axles are Supported in a Live Axle </a:t>
            </a:r>
          </a:p>
          <a:p>
            <a:r>
              <a:rPr lang="en-US" b="1" dirty="0">
                <a:latin typeface="Comic Sans MS" panose="030F0702030302020204" pitchFamily="66" charset="0"/>
              </a:rPr>
              <a:t>Full-floating axle </a:t>
            </a:r>
            <a:r>
              <a:rPr lang="en-US" b="1" dirty="0">
                <a:solidFill>
                  <a:schemeClr val="accent3"/>
                </a:solidFill>
                <a:latin typeface="Comic Sans MS" panose="030F0702030302020204" pitchFamily="66" charset="0"/>
              </a:rPr>
              <a:t>cont..</a:t>
            </a:r>
          </a:p>
          <a:p>
            <a:pPr marL="0" indent="0" algn="just">
              <a:buNone/>
            </a:pPr>
            <a:r>
              <a:rPr lang="en-US" dirty="0">
                <a:latin typeface="Comic Sans MS" panose="030F0702030302020204" pitchFamily="66" charset="0"/>
              </a:rPr>
              <a:t>Axle housings take the full weight of the vehicle and absorb all stresses or end thrust caused by turning, skidding, and pulling. </a:t>
            </a:r>
          </a:p>
          <a:p>
            <a:pPr marL="0" indent="0" algn="just">
              <a:buNone/>
            </a:pPr>
            <a:r>
              <a:rPr lang="en-US" dirty="0">
                <a:latin typeface="Comic Sans MS" panose="030F0702030302020204" pitchFamily="66" charset="0"/>
              </a:rPr>
              <a:t>Axle shaft transmits torque only from the differential.</a:t>
            </a:r>
          </a:p>
          <a:p>
            <a:pPr marL="0" indent="0" algn="just">
              <a:buNone/>
            </a:pPr>
            <a:r>
              <a:rPr lang="en-US" dirty="0">
                <a:latin typeface="Comic Sans MS" panose="030F0702030302020204" pitchFamily="66" charset="0"/>
              </a:rPr>
              <a:t>Commonly found on heavy-duty trucks</a:t>
            </a:r>
          </a:p>
          <a:p>
            <a:pPr marL="0" indent="0" algn="just">
              <a:buNone/>
            </a:pPr>
            <a:r>
              <a:rPr lang="en-US" dirty="0">
                <a:latin typeface="Comic Sans MS" panose="030F0702030302020204" pitchFamily="66" charset="0"/>
              </a:rPr>
              <a:t>The axle shaft is connected to the drive wheel through a bolted flange. </a:t>
            </a:r>
          </a:p>
          <a:p>
            <a:pPr marL="0" indent="0" algn="just">
              <a:buNone/>
            </a:pPr>
            <a:r>
              <a:rPr lang="en-US" dirty="0">
                <a:latin typeface="Comic Sans MS" panose="030F0702030302020204" pitchFamily="66" charset="0"/>
              </a:rPr>
              <a:t>This allows the axle shaft to be removed for servicing without removing the wheel.</a:t>
            </a:r>
          </a:p>
          <a:p>
            <a:endParaRPr lang="en-TZ" dirty="0"/>
          </a:p>
        </p:txBody>
      </p:sp>
    </p:spTree>
    <p:extLst>
      <p:ext uri="{BB962C8B-B14F-4D97-AF65-F5344CB8AC3E}">
        <p14:creationId xmlns:p14="http://schemas.microsoft.com/office/powerpoint/2010/main" val="3122551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654B4-1D86-4643-85DE-13360588A171}"/>
              </a:ext>
            </a:extLst>
          </p:cNvPr>
          <p:cNvSpPr>
            <a:spLocks noGrp="1"/>
          </p:cNvSpPr>
          <p:nvPr>
            <p:ph type="title"/>
          </p:nvPr>
        </p:nvSpPr>
        <p:spPr/>
        <p:txBody>
          <a:bodyPr/>
          <a:lstStyle/>
          <a:p>
            <a:r>
              <a:rPr lang="en-US" b="1" dirty="0">
                <a:latin typeface="Comic Sans MS" panose="030F0702030302020204" pitchFamily="66" charset="0"/>
              </a:rPr>
              <a:t>Axle Shaft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AF7AD8D2-7AF4-4736-B3DE-E05296354BF3}"/>
              </a:ext>
            </a:extLst>
          </p:cNvPr>
          <p:cNvSpPr>
            <a:spLocks noGrp="1"/>
          </p:cNvSpPr>
          <p:nvPr>
            <p:ph idx="1"/>
          </p:nvPr>
        </p:nvSpPr>
        <p:spPr>
          <a:xfrm>
            <a:off x="1295401" y="2556932"/>
            <a:ext cx="9601196" cy="3672418"/>
          </a:xfrm>
        </p:spPr>
        <p:txBody>
          <a:bodyPr>
            <a:normAutofit fontScale="77500" lnSpcReduction="20000"/>
          </a:bodyPr>
          <a:lstStyle/>
          <a:p>
            <a:pPr marL="0" lvl="1" indent="0">
              <a:spcBef>
                <a:spcPts val="1000"/>
              </a:spcBef>
              <a:buNone/>
            </a:pPr>
            <a:r>
              <a:rPr lang="en-US" sz="2600" b="1" dirty="0">
                <a:latin typeface="Comic Sans MS" panose="030F0702030302020204" pitchFamily="66" charset="0"/>
              </a:rPr>
              <a:t>Designs by Which Axles are Supported in A Live Axle </a:t>
            </a:r>
          </a:p>
          <a:p>
            <a:pPr marL="457200" lvl="1" indent="-457200">
              <a:spcBef>
                <a:spcPts val="1000"/>
              </a:spcBef>
            </a:pPr>
            <a:r>
              <a:rPr lang="en-US" sz="2600" b="1" dirty="0">
                <a:latin typeface="Comic Sans MS" panose="030F0702030302020204" pitchFamily="66" charset="0"/>
              </a:rPr>
              <a:t>Semi-floating</a:t>
            </a:r>
          </a:p>
          <a:p>
            <a:pPr marL="0" indent="0" algn="just">
              <a:buNone/>
            </a:pPr>
            <a:r>
              <a:rPr lang="en-US" sz="2600" dirty="0">
                <a:latin typeface="Comic Sans MS" panose="030F0702030302020204" pitchFamily="66" charset="0"/>
              </a:rPr>
              <a:t>The axle shaft and the axle housing supports the weight of the vehicle.</a:t>
            </a:r>
          </a:p>
          <a:p>
            <a:pPr marL="0" indent="0">
              <a:buNone/>
            </a:pPr>
            <a:r>
              <a:rPr lang="en-US" sz="2600" dirty="0">
                <a:latin typeface="Comic Sans MS" panose="030F0702030302020204" pitchFamily="66" charset="0"/>
              </a:rPr>
              <a:t>The outer end is carried by a bearing located between the shaft and the housing. </a:t>
            </a:r>
          </a:p>
          <a:p>
            <a:pPr marL="0" indent="0">
              <a:buNone/>
            </a:pPr>
            <a:r>
              <a:rPr lang="en-US" sz="2600" dirty="0">
                <a:latin typeface="Comic Sans MS" panose="030F0702030302020204" pitchFamily="66" charset="0"/>
              </a:rPr>
              <a:t>A tapered roller of ball-type bearing transfers the load from the shaft to the housing.</a:t>
            </a:r>
          </a:p>
          <a:p>
            <a:pPr marL="0" indent="0">
              <a:buNone/>
            </a:pPr>
            <a:r>
              <a:rPr lang="en-US" sz="2600" dirty="0">
                <a:latin typeface="Comic Sans MS" panose="030F0702030302020204" pitchFamily="66" charset="0"/>
              </a:rPr>
              <a:t>The axle shafts take the stresses caused by turning, skidding, or wobbling of the wheels. </a:t>
            </a:r>
          </a:p>
          <a:p>
            <a:pPr marL="0" indent="0">
              <a:buNone/>
            </a:pPr>
            <a:r>
              <a:rPr lang="en-US" sz="2600" dirty="0">
                <a:latin typeface="Comic Sans MS" panose="030F0702030302020204" pitchFamily="66" charset="0"/>
              </a:rPr>
              <a:t>The axle shafts are flanged or tapered on the ends</a:t>
            </a:r>
            <a:endParaRPr lang="en-US" sz="2600" b="1" dirty="0">
              <a:latin typeface="Comic Sans MS" panose="030F0702030302020204" pitchFamily="66" charset="0"/>
            </a:endParaRPr>
          </a:p>
          <a:p>
            <a:endParaRPr lang="en-TZ" dirty="0"/>
          </a:p>
        </p:txBody>
      </p:sp>
    </p:spTree>
    <p:extLst>
      <p:ext uri="{BB962C8B-B14F-4D97-AF65-F5344CB8AC3E}">
        <p14:creationId xmlns:p14="http://schemas.microsoft.com/office/powerpoint/2010/main" val="3787247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5ECC-D069-4199-ADAC-21151178E1FD}"/>
              </a:ext>
            </a:extLst>
          </p:cNvPr>
          <p:cNvSpPr>
            <a:spLocks noGrp="1"/>
          </p:cNvSpPr>
          <p:nvPr>
            <p:ph type="title"/>
          </p:nvPr>
        </p:nvSpPr>
        <p:spPr/>
        <p:txBody>
          <a:bodyPr/>
          <a:lstStyle/>
          <a:p>
            <a:r>
              <a:rPr lang="en-US" b="1" dirty="0">
                <a:latin typeface="Comic Sans MS" panose="030F0702030302020204" pitchFamily="66" charset="0"/>
              </a:rPr>
              <a:t>Axle Shaft</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7F11D959-0C5D-4B69-82F8-8784E2BAB778}"/>
              </a:ext>
            </a:extLst>
          </p:cNvPr>
          <p:cNvSpPr>
            <a:spLocks noGrp="1"/>
          </p:cNvSpPr>
          <p:nvPr>
            <p:ph idx="1"/>
          </p:nvPr>
        </p:nvSpPr>
        <p:spPr>
          <a:xfrm>
            <a:off x="1295401" y="2556931"/>
            <a:ext cx="9601196" cy="3643843"/>
          </a:xfrm>
        </p:spPr>
        <p:txBody>
          <a:bodyPr>
            <a:normAutofit fontScale="92500" lnSpcReduction="10000"/>
          </a:bodyPr>
          <a:lstStyle/>
          <a:p>
            <a:pPr marL="0" indent="0">
              <a:buNone/>
            </a:pPr>
            <a:r>
              <a:rPr lang="en-US" b="1" dirty="0">
                <a:latin typeface="Comic Sans MS" panose="030F0702030302020204" pitchFamily="66" charset="0"/>
              </a:rPr>
              <a:t>Designs by Which Axles are Supported in a Live Axle </a:t>
            </a:r>
          </a:p>
          <a:p>
            <a:r>
              <a:rPr lang="en-US" b="1" dirty="0">
                <a:latin typeface="Comic Sans MS" panose="030F0702030302020204" pitchFamily="66" charset="0"/>
              </a:rPr>
              <a:t>Three-quarter floating</a:t>
            </a:r>
          </a:p>
          <a:p>
            <a:pPr marL="0" indent="0" algn="just">
              <a:buNone/>
            </a:pPr>
            <a:r>
              <a:rPr lang="en-US" dirty="0">
                <a:latin typeface="Comic Sans MS" panose="030F0702030302020204" pitchFamily="66" charset="0"/>
              </a:rPr>
              <a:t>Is a live axle in which the outer ends of the axle shaft are supported by wheels forming a rigid unit with the shaft .</a:t>
            </a:r>
          </a:p>
          <a:p>
            <a:pPr marL="0" indent="0" algn="just">
              <a:buNone/>
            </a:pPr>
            <a:r>
              <a:rPr lang="en-US" dirty="0">
                <a:latin typeface="Comic Sans MS" panose="030F0702030302020204" pitchFamily="66" charset="0"/>
              </a:rPr>
              <a:t>The inner end of the axle is carried by the side gears in the differential housing</a:t>
            </a:r>
          </a:p>
          <a:p>
            <a:pPr marL="0" indent="0" algn="just">
              <a:buNone/>
            </a:pPr>
            <a:r>
              <a:rPr lang="en-US" dirty="0">
                <a:latin typeface="Comic Sans MS" panose="030F0702030302020204" pitchFamily="66" charset="0"/>
              </a:rPr>
              <a:t>The wheels are fitted at the end of the shaft by means of the key </a:t>
            </a:r>
          </a:p>
          <a:p>
            <a:pPr marL="0" indent="0" algn="just">
              <a:buNone/>
            </a:pPr>
            <a:r>
              <a:rPr lang="en-US" dirty="0">
                <a:latin typeface="Comic Sans MS" panose="030F0702030302020204" pitchFamily="66" charset="0"/>
              </a:rPr>
              <a:t>Weight of the vehicle  is taken by axle and by axle housing but the major weight is taken by axle housing and not axle.</a:t>
            </a:r>
          </a:p>
          <a:p>
            <a:endParaRPr lang="en-TZ" dirty="0"/>
          </a:p>
        </p:txBody>
      </p:sp>
    </p:spTree>
    <p:extLst>
      <p:ext uri="{BB962C8B-B14F-4D97-AF65-F5344CB8AC3E}">
        <p14:creationId xmlns:p14="http://schemas.microsoft.com/office/powerpoint/2010/main" val="2326079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okeo la picha la three quarter floating ax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4" y="242887"/>
            <a:ext cx="5265591" cy="63722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keo la picha la three quarter floating ax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242887"/>
            <a:ext cx="6264421" cy="637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600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keo la picha la semi-floating ax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7188" y="0"/>
            <a:ext cx="11372850" cy="670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3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8792-415B-40AC-98D7-86F86F4284FC}"/>
              </a:ext>
            </a:extLst>
          </p:cNvPr>
          <p:cNvSpPr>
            <a:spLocks noGrp="1"/>
          </p:cNvSpPr>
          <p:nvPr>
            <p:ph type="title"/>
          </p:nvPr>
        </p:nvSpPr>
        <p:spPr/>
        <p:txBody>
          <a:bodyPr/>
          <a:lstStyle/>
          <a:p>
            <a:r>
              <a:rPr lang="en-US" sz="4400" b="1" dirty="0">
                <a:latin typeface="Comic Sans MS" panose="030F0702030302020204" pitchFamily="66" charset="0"/>
              </a:rPr>
              <a:t>Final Drive</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FA9F9972-B7BE-4A2C-90AE-AF13A3F083DA}"/>
              </a:ext>
            </a:extLst>
          </p:cNvPr>
          <p:cNvSpPr>
            <a:spLocks noGrp="1"/>
          </p:cNvSpPr>
          <p:nvPr>
            <p:ph sz="half" idx="1"/>
          </p:nvPr>
        </p:nvSpPr>
        <p:spPr/>
        <p:txBody>
          <a:bodyPr/>
          <a:lstStyle/>
          <a:p>
            <a:pPr marL="0" indent="0" algn="just">
              <a:buNone/>
            </a:pPr>
            <a:r>
              <a:rPr lang="en-US" b="1" dirty="0">
                <a:latin typeface="Comic Sans MS" panose="030F0702030302020204" pitchFamily="66" charset="0"/>
              </a:rPr>
              <a:t>Components of Final Drive </a:t>
            </a:r>
          </a:p>
          <a:p>
            <a:pPr marL="0" indent="0" algn="just">
              <a:buNone/>
            </a:pPr>
            <a:r>
              <a:rPr lang="en-US" dirty="0">
                <a:latin typeface="Comic Sans MS" panose="030F0702030302020204" pitchFamily="66" charset="0"/>
              </a:rPr>
              <a:t>It consists of</a:t>
            </a:r>
          </a:p>
          <a:p>
            <a:pPr algn="just"/>
            <a:r>
              <a:rPr lang="en-US" b="1" dirty="0">
                <a:latin typeface="Comic Sans MS" panose="030F0702030302020204" pitchFamily="66" charset="0"/>
              </a:rPr>
              <a:t>Pinion gear</a:t>
            </a:r>
            <a:r>
              <a:rPr lang="en-US" dirty="0">
                <a:latin typeface="Comic Sans MS" panose="030F0702030302020204" pitchFamily="66" charset="0"/>
              </a:rPr>
              <a:t>, connected to the drive shaft, and </a:t>
            </a:r>
          </a:p>
          <a:p>
            <a:pPr algn="just"/>
            <a:r>
              <a:rPr lang="en-US" dirty="0">
                <a:latin typeface="Comic Sans MS" panose="030F0702030302020204" pitchFamily="66" charset="0"/>
              </a:rPr>
              <a:t> </a:t>
            </a:r>
            <a:r>
              <a:rPr lang="en-US" b="1" dirty="0">
                <a:latin typeface="Comic Sans MS" panose="030F0702030302020204" pitchFamily="66" charset="0"/>
              </a:rPr>
              <a:t>Ring gear (crown wheel) </a:t>
            </a:r>
            <a:r>
              <a:rPr lang="en-US" dirty="0">
                <a:latin typeface="Comic Sans MS" panose="030F0702030302020204" pitchFamily="66" charset="0"/>
              </a:rPr>
              <a:t>that is bolted or riveted to the differential carrier.</a:t>
            </a:r>
          </a:p>
          <a:p>
            <a:endParaRPr lang="en-TZ" dirty="0"/>
          </a:p>
        </p:txBody>
      </p:sp>
      <p:pic>
        <p:nvPicPr>
          <p:cNvPr id="5" name="Content Placeholder 4">
            <a:extLst>
              <a:ext uri="{FF2B5EF4-FFF2-40B4-BE49-F238E27FC236}">
                <a16:creationId xmlns:a16="http://schemas.microsoft.com/office/drawing/2014/main" id="{8789C4FE-1EC9-4566-B6B0-0FFC960E4F61}"/>
              </a:ext>
            </a:extLst>
          </p:cNvPr>
          <p:cNvPicPr>
            <a:picLocks noGrp="1" noChangeAspect="1"/>
          </p:cNvPicPr>
          <p:nvPr>
            <p:ph sz="half" idx="2"/>
          </p:nvPr>
        </p:nvPicPr>
        <p:blipFill>
          <a:blip r:embed="rId2"/>
          <a:stretch>
            <a:fillRect/>
          </a:stretch>
        </p:blipFill>
        <p:spPr>
          <a:xfrm>
            <a:off x="6616700" y="2724944"/>
            <a:ext cx="3848100" cy="2981325"/>
          </a:xfrm>
          <a:prstGeom prst="rect">
            <a:avLst/>
          </a:prstGeom>
        </p:spPr>
      </p:pic>
    </p:spTree>
    <p:extLst>
      <p:ext uri="{BB962C8B-B14F-4D97-AF65-F5344CB8AC3E}">
        <p14:creationId xmlns:p14="http://schemas.microsoft.com/office/powerpoint/2010/main" val="566918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stretch>
            <a:fillRect/>
          </a:stretch>
        </p:blipFill>
        <p:spPr>
          <a:xfrm>
            <a:off x="328614" y="242888"/>
            <a:ext cx="11530012" cy="6443662"/>
          </a:xfrm>
          <a:prstGeom prst="rect">
            <a:avLst/>
          </a:prstGeom>
        </p:spPr>
      </p:pic>
    </p:spTree>
    <p:extLst>
      <p:ext uri="{BB962C8B-B14F-4D97-AF65-F5344CB8AC3E}">
        <p14:creationId xmlns:p14="http://schemas.microsoft.com/office/powerpoint/2010/main" val="2979360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8448" y="2560320"/>
            <a:ext cx="4718304" cy="3454718"/>
          </a:xfrm>
        </p:spPr>
        <p:txBody>
          <a:bodyPr>
            <a:normAutofit lnSpcReduction="10000"/>
          </a:bodyPr>
          <a:lstStyle/>
          <a:p>
            <a:pPr marL="0" indent="0" algn="just">
              <a:buNone/>
            </a:pPr>
            <a:r>
              <a:rPr lang="en-US" dirty="0">
                <a:latin typeface="Comic Sans MS" panose="030F0702030302020204" pitchFamily="66" charset="0"/>
              </a:rPr>
              <a:t>Live rear axles use a one-piece housing with two tubes extending from each side. </a:t>
            </a:r>
          </a:p>
          <a:p>
            <a:pPr marL="0" indent="0" algn="just">
              <a:buNone/>
            </a:pPr>
            <a:r>
              <a:rPr lang="en-US" dirty="0">
                <a:latin typeface="Comic Sans MS" panose="030F0702030302020204" pitchFamily="66" charset="0"/>
              </a:rPr>
              <a:t>These tubes enclose the axles and provide attachments for the axle bearings. </a:t>
            </a:r>
          </a:p>
          <a:p>
            <a:pPr marL="0" indent="0" algn="just">
              <a:buNone/>
            </a:pPr>
            <a:r>
              <a:rPr lang="en-US" dirty="0">
                <a:latin typeface="Comic Sans MS" panose="030F0702030302020204" pitchFamily="66" charset="0"/>
              </a:rPr>
              <a:t>The housing also shields the parts from dirt and retains the differential lubricant</a:t>
            </a:r>
          </a:p>
        </p:txBody>
      </p:sp>
      <p:pic>
        <p:nvPicPr>
          <p:cNvPr id="5" name="Content Placeholder 3">
            <a:extLst>
              <a:ext uri="{FF2B5EF4-FFF2-40B4-BE49-F238E27FC236}">
                <a16:creationId xmlns:a16="http://schemas.microsoft.com/office/drawing/2014/main" id="{8A2F3465-5D6C-436E-97DC-7034EA724A69}"/>
              </a:ext>
            </a:extLst>
          </p:cNvPr>
          <p:cNvPicPr>
            <a:picLocks noGrp="1" noChangeAspect="1"/>
          </p:cNvPicPr>
          <p:nvPr>
            <p:ph sz="half" idx="2"/>
          </p:nvPr>
        </p:nvPicPr>
        <p:blipFill>
          <a:blip r:embed="rId2"/>
          <a:stretch>
            <a:fillRect/>
          </a:stretch>
        </p:blipFill>
        <p:spPr>
          <a:xfrm>
            <a:off x="6365383" y="2048999"/>
            <a:ext cx="5181600" cy="3647012"/>
          </a:xfrm>
          <a:prstGeom prst="rect">
            <a:avLst/>
          </a:prstGeom>
        </p:spPr>
      </p:pic>
      <p:sp>
        <p:nvSpPr>
          <p:cNvPr id="4" name="TextBox 3">
            <a:extLst>
              <a:ext uri="{FF2B5EF4-FFF2-40B4-BE49-F238E27FC236}">
                <a16:creationId xmlns:a16="http://schemas.microsoft.com/office/drawing/2014/main" id="{5EEF65CD-361A-7A09-430A-F2FFAFF73887}"/>
              </a:ext>
            </a:extLst>
          </p:cNvPr>
          <p:cNvSpPr txBox="1"/>
          <p:nvPr/>
        </p:nvSpPr>
        <p:spPr>
          <a:xfrm>
            <a:off x="1663909" y="1161989"/>
            <a:ext cx="7450111" cy="646331"/>
          </a:xfrm>
          <a:prstGeom prst="rect">
            <a:avLst/>
          </a:prstGeom>
          <a:noFill/>
        </p:spPr>
        <p:txBody>
          <a:bodyPr wrap="square">
            <a:spAutoFit/>
          </a:bodyPr>
          <a:lstStyle/>
          <a:p>
            <a:r>
              <a:rPr lang="en-US" sz="3600" b="1" dirty="0">
                <a:latin typeface="Comic Sans MS" panose="030F0702030302020204" pitchFamily="66" charset="0"/>
              </a:rPr>
              <a:t>Axle Housings</a:t>
            </a:r>
          </a:p>
        </p:txBody>
      </p:sp>
    </p:spTree>
    <p:extLst>
      <p:ext uri="{BB962C8B-B14F-4D97-AF65-F5344CB8AC3E}">
        <p14:creationId xmlns:p14="http://schemas.microsoft.com/office/powerpoint/2010/main" val="237354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omic Sans MS" panose="030F0702030302020204" pitchFamily="66" charset="0"/>
              </a:rPr>
              <a:t>Transfer Case</a:t>
            </a:r>
          </a:p>
        </p:txBody>
      </p:sp>
      <p:sp>
        <p:nvSpPr>
          <p:cNvPr id="3" name="Content Placeholder 2"/>
          <p:cNvSpPr>
            <a:spLocks noGrp="1"/>
          </p:cNvSpPr>
          <p:nvPr>
            <p:ph idx="1"/>
          </p:nvPr>
        </p:nvSpPr>
        <p:spPr>
          <a:xfrm>
            <a:off x="944379" y="2443397"/>
            <a:ext cx="9952217" cy="3852471"/>
          </a:xfrm>
        </p:spPr>
        <p:txBody>
          <a:bodyPr>
            <a:normAutofit/>
          </a:bodyPr>
          <a:lstStyle/>
          <a:p>
            <a:pPr marL="0" indent="0" algn="just">
              <a:buNone/>
            </a:pPr>
            <a:r>
              <a:rPr lang="en-US" sz="2800" dirty="0">
                <a:latin typeface="Comic Sans MS" panose="030F0702030302020204" pitchFamily="66" charset="0"/>
              </a:rPr>
              <a:t>A </a:t>
            </a:r>
            <a:r>
              <a:rPr lang="en-US" sz="2800" b="1" dirty="0">
                <a:latin typeface="Comic Sans MS" panose="030F0702030302020204" pitchFamily="66" charset="0"/>
              </a:rPr>
              <a:t>transfer case</a:t>
            </a:r>
            <a:r>
              <a:rPr lang="en-US" sz="2800" dirty="0">
                <a:latin typeface="Comic Sans MS" panose="030F0702030302020204" pitchFamily="66" charset="0"/>
              </a:rPr>
              <a:t> is a part of the drivetrain of four-wheel-drive, all-wheel-drive, and other multiple powered axle vehicles. </a:t>
            </a:r>
          </a:p>
          <a:p>
            <a:pPr marL="0" indent="0" algn="just">
              <a:buNone/>
            </a:pPr>
            <a:r>
              <a:rPr lang="en-US" sz="2800" dirty="0">
                <a:latin typeface="Comic Sans MS" panose="030F0702030302020204" pitchFamily="66" charset="0"/>
              </a:rPr>
              <a:t>The </a:t>
            </a:r>
            <a:r>
              <a:rPr lang="en-US" sz="2800" b="1" dirty="0">
                <a:latin typeface="Comic Sans MS" panose="030F0702030302020204" pitchFamily="66" charset="0"/>
              </a:rPr>
              <a:t>transfer case</a:t>
            </a:r>
            <a:r>
              <a:rPr lang="en-US" sz="2800" dirty="0">
                <a:latin typeface="Comic Sans MS" panose="030F0702030302020204" pitchFamily="66" charset="0"/>
              </a:rPr>
              <a:t> transfers power from the transmission to the front and rear axles by means of drive shafts</a:t>
            </a:r>
          </a:p>
          <a:p>
            <a:pPr marL="0" indent="0" algn="just">
              <a:buNone/>
            </a:pPr>
            <a:r>
              <a:rPr lang="en-US" sz="2800" dirty="0">
                <a:latin typeface="Comic Sans MS" panose="030F0702030302020204" pitchFamily="66" charset="0"/>
              </a:rPr>
              <a:t>The transfer case also allows the front driving axle to be engaged and disengaged and shifting must be done while the vehicle is not moving</a:t>
            </a:r>
          </a:p>
        </p:txBody>
      </p:sp>
    </p:spTree>
    <p:extLst>
      <p:ext uri="{BB962C8B-B14F-4D97-AF65-F5344CB8AC3E}">
        <p14:creationId xmlns:p14="http://schemas.microsoft.com/office/powerpoint/2010/main" val="2799608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C5D2-AE85-4894-86C0-E1B56B897AC0}"/>
              </a:ext>
            </a:extLst>
          </p:cNvPr>
          <p:cNvSpPr>
            <a:spLocks noGrp="1"/>
          </p:cNvSpPr>
          <p:nvPr>
            <p:ph type="title"/>
          </p:nvPr>
        </p:nvSpPr>
        <p:spPr/>
        <p:txBody>
          <a:bodyPr/>
          <a:lstStyle/>
          <a:p>
            <a:r>
              <a:rPr lang="en-US" b="1" dirty="0">
                <a:latin typeface="Comic Sans MS" panose="030F0702030302020204" pitchFamily="66" charset="0"/>
              </a:rPr>
              <a:t>Transfer Case</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9B1852FA-64CE-4656-B10A-7CB03A942CB3}"/>
              </a:ext>
            </a:extLst>
          </p:cNvPr>
          <p:cNvSpPr>
            <a:spLocks noGrp="1"/>
          </p:cNvSpPr>
          <p:nvPr>
            <p:ph idx="1"/>
          </p:nvPr>
        </p:nvSpPr>
        <p:spPr>
          <a:xfrm>
            <a:off x="1295401" y="2556931"/>
            <a:ext cx="9601196" cy="3815294"/>
          </a:xfrm>
        </p:spPr>
        <p:txBody>
          <a:bodyPr>
            <a:normAutofit lnSpcReduction="10000"/>
          </a:bodyPr>
          <a:lstStyle/>
          <a:p>
            <a:pPr marL="0" indent="0" algn="just">
              <a:buNone/>
            </a:pPr>
            <a:r>
              <a:rPr lang="en-US" dirty="0">
                <a:latin typeface="Comic Sans MS" panose="030F0702030302020204" pitchFamily="66" charset="0"/>
              </a:rPr>
              <a:t>Another purpose of the transfer case is to move the drive shaft for the front driving axle off to the side so that it can clear the engine</a:t>
            </a:r>
          </a:p>
          <a:p>
            <a:pPr marL="0" indent="0" algn="just">
              <a:buNone/>
            </a:pPr>
            <a:r>
              <a:rPr lang="en-US" dirty="0">
                <a:latin typeface="Comic Sans MS" panose="030F0702030302020204" pitchFamily="66" charset="0"/>
              </a:rPr>
              <a:t>This arrangement is necessary to allow adequate ground clearance and to allow the body of the vehicle to remain at a practical height.</a:t>
            </a:r>
          </a:p>
          <a:p>
            <a:pPr marL="0" indent="0">
              <a:buNone/>
            </a:pPr>
            <a:r>
              <a:rPr lang="en-US" b="1" dirty="0">
                <a:latin typeface="Comic Sans MS" panose="030F0702030302020204" pitchFamily="66" charset="0"/>
              </a:rPr>
              <a:t>Transfer case can be of </a:t>
            </a:r>
          </a:p>
          <a:p>
            <a:r>
              <a:rPr lang="en-US" dirty="0">
                <a:latin typeface="Comic Sans MS" panose="030F0702030302020204" pitchFamily="66" charset="0"/>
              </a:rPr>
              <a:t>Gear Type Transfer Case</a:t>
            </a:r>
          </a:p>
          <a:p>
            <a:r>
              <a:rPr lang="en-US" dirty="0">
                <a:latin typeface="Comic Sans MS" panose="030F0702030302020204" pitchFamily="66" charset="0"/>
              </a:rPr>
              <a:t>Chain Type Transfer Case</a:t>
            </a:r>
          </a:p>
          <a:p>
            <a:endParaRPr lang="en-TZ" dirty="0"/>
          </a:p>
        </p:txBody>
      </p:sp>
    </p:spTree>
    <p:extLst>
      <p:ext uri="{BB962C8B-B14F-4D97-AF65-F5344CB8AC3E}">
        <p14:creationId xmlns:p14="http://schemas.microsoft.com/office/powerpoint/2010/main" val="3708756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keo la picha la transfer case"/>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92266" y="1014413"/>
            <a:ext cx="4765509" cy="4872037"/>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5">
            <a:extLst>
              <a:ext uri="{FF2B5EF4-FFF2-40B4-BE49-F238E27FC236}">
                <a16:creationId xmlns:a16="http://schemas.microsoft.com/office/drawing/2014/main" id="{2AF75052-AD4F-44A0-AE76-B1782BAE3EE3}"/>
              </a:ext>
            </a:extLst>
          </p:cNvPr>
          <p:cNvPicPr>
            <a:picLocks noChangeAspect="1"/>
          </p:cNvPicPr>
          <p:nvPr/>
        </p:nvPicPr>
        <p:blipFill>
          <a:blip r:embed="rId3"/>
          <a:stretch>
            <a:fillRect/>
          </a:stretch>
        </p:blipFill>
        <p:spPr>
          <a:xfrm>
            <a:off x="292267" y="301146"/>
            <a:ext cx="6408572" cy="6400800"/>
          </a:xfrm>
          <a:prstGeom prst="rect">
            <a:avLst/>
          </a:prstGeom>
        </p:spPr>
      </p:pic>
      <p:pic>
        <p:nvPicPr>
          <p:cNvPr id="6146" name="Picture 2" descr="Tokeo la picha la transfer c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539" y="301146"/>
            <a:ext cx="5273594"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77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71489" y="228600"/>
            <a:ext cx="11329986" cy="6386513"/>
          </a:xfrm>
          <a:prstGeom prst="rect">
            <a:avLst/>
          </a:prstGeom>
        </p:spPr>
      </p:pic>
    </p:spTree>
    <p:extLst>
      <p:ext uri="{BB962C8B-B14F-4D97-AF65-F5344CB8AC3E}">
        <p14:creationId xmlns:p14="http://schemas.microsoft.com/office/powerpoint/2010/main" val="1658689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01F4-9A73-4D32-96CD-09FCA3DA22EB}"/>
              </a:ext>
            </a:extLst>
          </p:cNvPr>
          <p:cNvSpPr>
            <a:spLocks noGrp="1"/>
          </p:cNvSpPr>
          <p:nvPr>
            <p:ph type="title"/>
          </p:nvPr>
        </p:nvSpPr>
        <p:spPr/>
        <p:txBody>
          <a:bodyPr>
            <a:normAutofit/>
          </a:bodyPr>
          <a:lstStyle/>
          <a:p>
            <a:r>
              <a:rPr lang="en-US" sz="4000" b="1" dirty="0">
                <a:latin typeface="Comic Sans MS" panose="030F0702030302020204" pitchFamily="66" charset="0"/>
              </a:rPr>
              <a:t>Four Wheel Drive (4WD)</a:t>
            </a:r>
            <a:endParaRPr lang="en-TZ" sz="40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6F6AAF50-49CE-467E-80BA-2E2151FD6034}"/>
              </a:ext>
            </a:extLst>
          </p:cNvPr>
          <p:cNvSpPr>
            <a:spLocks noGrp="1"/>
          </p:cNvSpPr>
          <p:nvPr>
            <p:ph idx="1"/>
          </p:nvPr>
        </p:nvSpPr>
        <p:spPr>
          <a:xfrm>
            <a:off x="1295401" y="2556930"/>
            <a:ext cx="9601196" cy="3772433"/>
          </a:xfrm>
        </p:spPr>
        <p:txBody>
          <a:bodyPr>
            <a:normAutofit fontScale="92500" lnSpcReduction="10000"/>
          </a:bodyPr>
          <a:lstStyle/>
          <a:p>
            <a:pPr marL="0" indent="0" algn="just">
              <a:buNone/>
            </a:pPr>
            <a:r>
              <a:rPr lang="en-US" sz="2800" dirty="0">
                <a:latin typeface="Comic Sans MS" panose="030F0702030302020204" pitchFamily="66" charset="0"/>
              </a:rPr>
              <a:t>To apply torque at more locations for improved traction on wet, uneven, or slippery surfaces, all four wheels can be driven. </a:t>
            </a:r>
          </a:p>
          <a:p>
            <a:pPr marL="0" indent="0" algn="just">
              <a:buNone/>
            </a:pPr>
            <a:r>
              <a:rPr lang="en-US" sz="2800" dirty="0">
                <a:latin typeface="Comic Sans MS" panose="030F0702030302020204" pitchFamily="66" charset="0"/>
              </a:rPr>
              <a:t>Four-wheel drive vehicles require additional drivetrain parts to transmit torque to additional driving wheels.</a:t>
            </a:r>
          </a:p>
          <a:p>
            <a:pPr marL="0" indent="0" algn="just">
              <a:buNone/>
            </a:pPr>
            <a:r>
              <a:rPr lang="en-US" sz="2800" dirty="0">
                <a:latin typeface="Comic Sans MS" panose="030F0702030302020204" pitchFamily="66" charset="0"/>
              </a:rPr>
              <a:t>4WD can be</a:t>
            </a:r>
          </a:p>
          <a:p>
            <a:pPr algn="just"/>
            <a:r>
              <a:rPr lang="en-US" sz="2800" dirty="0">
                <a:latin typeface="Comic Sans MS" panose="030F0702030302020204" pitchFamily="66" charset="0"/>
              </a:rPr>
              <a:t>Full time 4WD</a:t>
            </a:r>
          </a:p>
          <a:p>
            <a:pPr algn="just"/>
            <a:r>
              <a:rPr lang="en-US" sz="2800" dirty="0">
                <a:latin typeface="Comic Sans MS" panose="030F0702030302020204" pitchFamily="66" charset="0"/>
              </a:rPr>
              <a:t>Part time 4WD</a:t>
            </a:r>
          </a:p>
          <a:p>
            <a:endParaRPr lang="en-TZ" dirty="0"/>
          </a:p>
        </p:txBody>
      </p:sp>
    </p:spTree>
    <p:extLst>
      <p:ext uri="{BB962C8B-B14F-4D97-AF65-F5344CB8AC3E}">
        <p14:creationId xmlns:p14="http://schemas.microsoft.com/office/powerpoint/2010/main" val="1339139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Comic Sans MS" panose="030F0702030302020204" pitchFamily="66" charset="0"/>
              </a:rPr>
              <a:t>Power Take Off</a:t>
            </a:r>
          </a:p>
        </p:txBody>
      </p:sp>
      <p:sp>
        <p:nvSpPr>
          <p:cNvPr id="3" name="Content Placeholder 2"/>
          <p:cNvSpPr>
            <a:spLocks noGrp="1"/>
          </p:cNvSpPr>
          <p:nvPr>
            <p:ph idx="1"/>
          </p:nvPr>
        </p:nvSpPr>
        <p:spPr>
          <a:xfrm>
            <a:off x="1295400" y="2556932"/>
            <a:ext cx="9793513" cy="3558118"/>
          </a:xfrm>
        </p:spPr>
        <p:txBody>
          <a:bodyPr>
            <a:normAutofit/>
          </a:bodyPr>
          <a:lstStyle/>
          <a:p>
            <a:pPr marL="0" indent="0" algn="just">
              <a:buNone/>
            </a:pPr>
            <a:r>
              <a:rPr lang="en-US" sz="2800" dirty="0">
                <a:solidFill>
                  <a:schemeClr val="tx1"/>
                </a:solidFill>
                <a:latin typeface="Comic Sans MS" panose="030F0702030302020204" pitchFamily="66" charset="0"/>
              </a:rPr>
              <a:t>A power takeoff </a:t>
            </a:r>
            <a:r>
              <a:rPr lang="en-US" sz="2800" b="1" dirty="0">
                <a:solidFill>
                  <a:schemeClr val="tx1"/>
                </a:solidFill>
                <a:latin typeface="Comic Sans MS" panose="030F0702030302020204" pitchFamily="66" charset="0"/>
              </a:rPr>
              <a:t>(PTO) </a:t>
            </a:r>
            <a:r>
              <a:rPr lang="en-US" sz="2800" dirty="0">
                <a:solidFill>
                  <a:schemeClr val="tx1"/>
                </a:solidFill>
                <a:latin typeface="Comic Sans MS" panose="030F0702030302020204" pitchFamily="66" charset="0"/>
              </a:rPr>
              <a:t>is an attachment for connecting the engine to power-driven auxiliary equipment.</a:t>
            </a:r>
          </a:p>
          <a:p>
            <a:pPr marL="0" indent="0" algn="just">
              <a:buNone/>
            </a:pPr>
            <a:r>
              <a:rPr lang="en-US" sz="2800" dirty="0">
                <a:solidFill>
                  <a:schemeClr val="tx1"/>
                </a:solidFill>
                <a:latin typeface="Comic Sans MS" panose="030F0702030302020204" pitchFamily="66" charset="0"/>
              </a:rPr>
              <a:t>It is attached to the transmission or transfer case.</a:t>
            </a:r>
          </a:p>
          <a:p>
            <a:pPr marL="0" indent="0" algn="just">
              <a:buNone/>
            </a:pPr>
            <a:r>
              <a:rPr lang="en-US" sz="2800" dirty="0">
                <a:solidFill>
                  <a:schemeClr val="tx1"/>
                </a:solidFill>
                <a:latin typeface="Comic Sans MS" panose="030F0702030302020204" pitchFamily="66" charset="0"/>
              </a:rPr>
              <a:t>Most commonly, it is a splined drive shaft installed on a tractor or truck allowing implements with mating fittings to be powered directly by the engine</a:t>
            </a:r>
          </a:p>
        </p:txBody>
      </p:sp>
    </p:spTree>
    <p:extLst>
      <p:ext uri="{BB962C8B-B14F-4D97-AF65-F5344CB8AC3E}">
        <p14:creationId xmlns:p14="http://schemas.microsoft.com/office/powerpoint/2010/main" val="823444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keo la picha la POWER TAKE OF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50554" y="242888"/>
            <a:ext cx="5736646" cy="62722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okeo la picha la POWER TAKE O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3" y="242888"/>
            <a:ext cx="5993391" cy="627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84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Comic Sans MS" panose="030F0702030302020204" pitchFamily="66" charset="0"/>
              </a:rPr>
              <a:t>Service and Maintenance</a:t>
            </a:r>
          </a:p>
        </p:txBody>
      </p:sp>
      <p:sp>
        <p:nvSpPr>
          <p:cNvPr id="3" name="Content Placeholder 2"/>
          <p:cNvSpPr>
            <a:spLocks noGrp="1"/>
          </p:cNvSpPr>
          <p:nvPr>
            <p:ph idx="1"/>
          </p:nvPr>
        </p:nvSpPr>
        <p:spPr>
          <a:xfrm>
            <a:off x="1295401" y="2556931"/>
            <a:ext cx="9601196" cy="3672419"/>
          </a:xfrm>
        </p:spPr>
        <p:txBody>
          <a:bodyPr>
            <a:normAutofit fontScale="92500" lnSpcReduction="20000"/>
          </a:bodyPr>
          <a:lstStyle/>
          <a:p>
            <a:pPr marL="0" indent="0">
              <a:buNone/>
            </a:pPr>
            <a:r>
              <a:rPr lang="en-US" sz="2800" b="1" dirty="0">
                <a:latin typeface="Comic Sans MS" panose="030F0702030302020204" pitchFamily="66" charset="0"/>
              </a:rPr>
              <a:t>Differential Lubricant Service</a:t>
            </a:r>
          </a:p>
          <a:p>
            <a:pPr marL="0" indent="0" algn="just">
              <a:buNone/>
            </a:pPr>
            <a:r>
              <a:rPr lang="en-US" sz="2800" dirty="0">
                <a:latin typeface="Comic Sans MS" panose="030F0702030302020204" pitchFamily="66" charset="0"/>
              </a:rPr>
              <a:t>Many vehicle manufacturers recommend that the differential fluid be checked and replaced at specific intervals. </a:t>
            </a:r>
          </a:p>
          <a:p>
            <a:pPr marL="0" indent="0" algn="just">
              <a:buNone/>
            </a:pPr>
            <a:r>
              <a:rPr lang="en-US" sz="2800" dirty="0">
                <a:latin typeface="Comic Sans MS" panose="030F0702030302020204" pitchFamily="66" charset="0"/>
              </a:rPr>
              <a:t>To check the fluid level in a differential, remove the filler plug, which is located either in the front or rear of the assembly. </a:t>
            </a:r>
          </a:p>
          <a:p>
            <a:pPr marL="0" indent="0" algn="just">
              <a:buNone/>
            </a:pPr>
            <a:r>
              <a:rPr lang="en-US" sz="2800" dirty="0">
                <a:latin typeface="Comic Sans MS" panose="030F0702030302020204" pitchFamily="66" charset="0"/>
              </a:rPr>
              <a:t>The lubricant should be even with the fill hole when hot and slightly below the hole when cold.</a:t>
            </a:r>
          </a:p>
        </p:txBody>
      </p:sp>
    </p:spTree>
    <p:extLst>
      <p:ext uri="{BB962C8B-B14F-4D97-AF65-F5344CB8AC3E}">
        <p14:creationId xmlns:p14="http://schemas.microsoft.com/office/powerpoint/2010/main" val="42690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471B-BFDC-4AEE-8F55-31EF201B421F}"/>
              </a:ext>
            </a:extLst>
          </p:cNvPr>
          <p:cNvSpPr>
            <a:spLocks noGrp="1"/>
          </p:cNvSpPr>
          <p:nvPr>
            <p:ph type="title"/>
          </p:nvPr>
        </p:nvSpPr>
        <p:spPr/>
        <p:txBody>
          <a:bodyPr/>
          <a:lstStyle/>
          <a:p>
            <a:r>
              <a:rPr lang="en-US" sz="4400" b="1" dirty="0">
                <a:latin typeface="Comic Sans MS" panose="030F0702030302020204" pitchFamily="66" charset="0"/>
              </a:rPr>
              <a:t>Final Drive</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906908B6-C441-407D-9B1F-063187E4F7CB}"/>
              </a:ext>
            </a:extLst>
          </p:cNvPr>
          <p:cNvSpPr>
            <a:spLocks noGrp="1"/>
          </p:cNvSpPr>
          <p:nvPr>
            <p:ph idx="1"/>
          </p:nvPr>
        </p:nvSpPr>
        <p:spPr/>
        <p:txBody>
          <a:bodyPr/>
          <a:lstStyle/>
          <a:p>
            <a:pPr marL="0" indent="0">
              <a:buNone/>
            </a:pPr>
            <a:r>
              <a:rPr lang="en-US" sz="3200" dirty="0">
                <a:latin typeface="Comic Sans MS" panose="030F0702030302020204" pitchFamily="66" charset="0"/>
              </a:rPr>
              <a:t>Gears used in final drive are</a:t>
            </a:r>
          </a:p>
          <a:p>
            <a:r>
              <a:rPr lang="en-US" sz="3200" b="1" dirty="0">
                <a:latin typeface="Comic Sans MS" panose="030F0702030302020204" pitchFamily="66" charset="0"/>
              </a:rPr>
              <a:t>Spiral Bevel Gear</a:t>
            </a:r>
          </a:p>
          <a:p>
            <a:r>
              <a:rPr lang="en-US" sz="3200" b="1" dirty="0">
                <a:latin typeface="Comic Sans MS" panose="030F0702030302020204" pitchFamily="66" charset="0"/>
              </a:rPr>
              <a:t>Hypoid Gear</a:t>
            </a:r>
          </a:p>
          <a:p>
            <a:endParaRPr lang="en-US" dirty="0"/>
          </a:p>
          <a:p>
            <a:endParaRPr lang="en-TZ" dirty="0"/>
          </a:p>
        </p:txBody>
      </p:sp>
    </p:spTree>
    <p:extLst>
      <p:ext uri="{BB962C8B-B14F-4D97-AF65-F5344CB8AC3E}">
        <p14:creationId xmlns:p14="http://schemas.microsoft.com/office/powerpoint/2010/main" val="2419893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C6CF-8891-4A06-8F49-3E2DC655385E}"/>
              </a:ext>
            </a:extLst>
          </p:cNvPr>
          <p:cNvSpPr>
            <a:spLocks noGrp="1"/>
          </p:cNvSpPr>
          <p:nvPr>
            <p:ph type="title"/>
          </p:nvPr>
        </p:nvSpPr>
        <p:spPr/>
        <p:txBody>
          <a:bodyPr>
            <a:noAutofit/>
          </a:bodyPr>
          <a:lstStyle/>
          <a:p>
            <a:r>
              <a:rPr lang="en-US" sz="3200" b="1" dirty="0">
                <a:latin typeface="Comic Sans MS" panose="030F0702030302020204" pitchFamily="66" charset="0"/>
              </a:rPr>
              <a:t>Service and Maintenance</a:t>
            </a:r>
            <a:endParaRPr lang="en-TZ" sz="32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9B9F0C77-7627-430D-83FE-0AE18EA49AF6}"/>
              </a:ext>
            </a:extLst>
          </p:cNvPr>
          <p:cNvSpPr>
            <a:spLocks noGrp="1"/>
          </p:cNvSpPr>
          <p:nvPr>
            <p:ph idx="1"/>
          </p:nvPr>
        </p:nvSpPr>
        <p:spPr>
          <a:xfrm>
            <a:off x="1295401" y="2556931"/>
            <a:ext cx="9601196" cy="4001031"/>
          </a:xfrm>
        </p:spPr>
        <p:txBody>
          <a:bodyPr>
            <a:normAutofit fontScale="85000" lnSpcReduction="20000"/>
          </a:bodyPr>
          <a:lstStyle/>
          <a:p>
            <a:pPr marL="0" indent="0" algn="just">
              <a:buNone/>
            </a:pPr>
            <a:r>
              <a:rPr lang="en-US" sz="2600" b="1" dirty="0">
                <a:latin typeface="Comic Sans MS" panose="030F0702030302020204" pitchFamily="66" charset="0"/>
              </a:rPr>
              <a:t>Differential Lubricant Service </a:t>
            </a:r>
            <a:r>
              <a:rPr lang="en-US" sz="2600" b="1" dirty="0">
                <a:solidFill>
                  <a:schemeClr val="accent3"/>
                </a:solidFill>
                <a:latin typeface="Comic Sans MS" panose="030F0702030302020204" pitchFamily="66" charset="0"/>
              </a:rPr>
              <a:t>cont..</a:t>
            </a:r>
          </a:p>
          <a:p>
            <a:pPr marL="0" indent="0" algn="just">
              <a:buNone/>
            </a:pPr>
            <a:r>
              <a:rPr lang="en-US" sz="2600" dirty="0">
                <a:latin typeface="Comic Sans MS" panose="030F0702030302020204" pitchFamily="66" charset="0"/>
              </a:rPr>
              <a:t>When the manufacturer recommends that the differential fluid be</a:t>
            </a:r>
          </a:p>
          <a:p>
            <a:pPr marL="0" indent="0" algn="just">
              <a:buNone/>
            </a:pPr>
            <a:r>
              <a:rPr lang="en-US" sz="2600" dirty="0">
                <a:latin typeface="Comic Sans MS" panose="030F0702030302020204" pitchFamily="66" charset="0"/>
              </a:rPr>
              <a:t>replaced, remove the drain plug located on the bottom of the differential housing. </a:t>
            </a:r>
          </a:p>
          <a:p>
            <a:pPr marL="0" indent="0" algn="just">
              <a:buNone/>
            </a:pPr>
            <a:r>
              <a:rPr lang="en-US" sz="2600" dirty="0">
                <a:latin typeface="Comic Sans MS" panose="030F0702030302020204" pitchFamily="66" charset="0"/>
              </a:rPr>
              <a:t>With all the fluid drained, replace the drain plug and refill with the proper lubricant.</a:t>
            </a:r>
          </a:p>
          <a:p>
            <a:pPr marL="0" indent="0">
              <a:buNone/>
            </a:pPr>
            <a:r>
              <a:rPr lang="en-US" sz="2600" b="1" dirty="0">
                <a:latin typeface="Comic Sans MS" panose="030F0702030302020204" pitchFamily="66" charset="0"/>
              </a:rPr>
              <a:t>NOTE</a:t>
            </a:r>
          </a:p>
          <a:p>
            <a:pPr marL="0" indent="0" algn="just">
              <a:buNone/>
            </a:pPr>
            <a:r>
              <a:rPr lang="en-US" sz="2600" dirty="0">
                <a:latin typeface="Comic Sans MS" panose="030F0702030302020204" pitchFamily="66" charset="0"/>
              </a:rPr>
              <a:t>Always install the correct type of differential lubricant. Limited slip</a:t>
            </a:r>
          </a:p>
          <a:p>
            <a:pPr marL="0" indent="0" algn="just">
              <a:buNone/>
            </a:pPr>
            <a:r>
              <a:rPr lang="en-US" sz="2600" dirty="0">
                <a:latin typeface="Comic Sans MS" panose="030F0702030302020204" pitchFamily="66" charset="0"/>
              </a:rPr>
              <a:t>differentials often require a special type of lubricant for the friction</a:t>
            </a:r>
          </a:p>
          <a:p>
            <a:pPr marL="0" indent="0" algn="just">
              <a:buNone/>
            </a:pPr>
            <a:r>
              <a:rPr lang="en-US" sz="2600" dirty="0">
                <a:latin typeface="Comic Sans MS" panose="030F0702030302020204" pitchFamily="66" charset="0"/>
              </a:rPr>
              <a:t>clutches.</a:t>
            </a:r>
          </a:p>
        </p:txBody>
      </p:sp>
    </p:spTree>
    <p:extLst>
      <p:ext uri="{BB962C8B-B14F-4D97-AF65-F5344CB8AC3E}">
        <p14:creationId xmlns:p14="http://schemas.microsoft.com/office/powerpoint/2010/main" val="2627313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4D9DA-6C8F-4A0B-9880-753D5BB47C8A}"/>
              </a:ext>
            </a:extLst>
          </p:cNvPr>
          <p:cNvSpPr>
            <a:spLocks noGrp="1"/>
          </p:cNvSpPr>
          <p:nvPr>
            <p:ph type="title"/>
          </p:nvPr>
        </p:nvSpPr>
        <p:spPr/>
        <p:txBody>
          <a:bodyPr>
            <a:normAutofit/>
          </a:bodyPr>
          <a:lstStyle/>
          <a:p>
            <a:r>
              <a:rPr lang="en-US" sz="4400" b="1" dirty="0">
                <a:latin typeface="Comic Sans MS" panose="030F0702030302020204" pitchFamily="66" charset="0"/>
              </a:rPr>
              <a:t>Service and Maintenance</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F6F22D61-A688-4D16-A4D0-C140A971FF94}"/>
              </a:ext>
            </a:extLst>
          </p:cNvPr>
          <p:cNvSpPr>
            <a:spLocks noGrp="1"/>
          </p:cNvSpPr>
          <p:nvPr>
            <p:ph idx="1"/>
          </p:nvPr>
        </p:nvSpPr>
        <p:spPr/>
        <p:txBody>
          <a:bodyPr/>
          <a:lstStyle/>
          <a:p>
            <a:pPr marL="0" indent="0">
              <a:buNone/>
            </a:pPr>
            <a:r>
              <a:rPr lang="en-US" sz="2800" b="1" dirty="0">
                <a:latin typeface="Comic Sans MS" panose="030F0702030302020204" pitchFamily="66" charset="0"/>
              </a:rPr>
              <a:t>Axle Service</a:t>
            </a:r>
          </a:p>
          <a:p>
            <a:pPr marL="0" indent="0" algn="just">
              <a:buNone/>
            </a:pPr>
            <a:r>
              <a:rPr lang="en-US" sz="2800" dirty="0">
                <a:latin typeface="Comic Sans MS" panose="030F0702030302020204" pitchFamily="66" charset="0"/>
              </a:rPr>
              <a:t>Rear axle service is needed when an axle bearing is noisy, when an axle is broken, bent, or damaged, or when an axle seal is leaking. </a:t>
            </a:r>
          </a:p>
          <a:p>
            <a:pPr marL="0" indent="0" algn="just">
              <a:buNone/>
            </a:pPr>
            <a:r>
              <a:rPr lang="en-US" sz="2800" dirty="0">
                <a:latin typeface="Comic Sans MS" panose="030F0702030302020204" pitchFamily="66" charset="0"/>
              </a:rPr>
              <a:t>The rear axles must be removed to allow removal and repair of the differential assembly.</a:t>
            </a:r>
          </a:p>
          <a:p>
            <a:endParaRPr lang="en-TZ" dirty="0"/>
          </a:p>
        </p:txBody>
      </p:sp>
    </p:spTree>
    <p:extLst>
      <p:ext uri="{BB962C8B-B14F-4D97-AF65-F5344CB8AC3E}">
        <p14:creationId xmlns:p14="http://schemas.microsoft.com/office/powerpoint/2010/main" val="3535067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EA40-A523-4F4F-9F33-9BFFED273854}"/>
              </a:ext>
            </a:extLst>
          </p:cNvPr>
          <p:cNvSpPr>
            <a:spLocks noGrp="1"/>
          </p:cNvSpPr>
          <p:nvPr>
            <p:ph type="title"/>
          </p:nvPr>
        </p:nvSpPr>
        <p:spPr/>
        <p:txBody>
          <a:bodyPr/>
          <a:lstStyle/>
          <a:p>
            <a:r>
              <a:rPr lang="en-US" sz="4400" b="1" dirty="0">
                <a:latin typeface="Comic Sans MS" panose="030F0702030302020204" pitchFamily="66" charset="0"/>
              </a:rPr>
              <a:t>Service and Maintenance</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8A2BDEFF-95B0-4635-91A0-4438D6B5C659}"/>
              </a:ext>
            </a:extLst>
          </p:cNvPr>
          <p:cNvSpPr>
            <a:spLocks noGrp="1"/>
          </p:cNvSpPr>
          <p:nvPr>
            <p:ph idx="1"/>
          </p:nvPr>
        </p:nvSpPr>
        <p:spPr>
          <a:xfrm>
            <a:off x="1295401" y="2443397"/>
            <a:ext cx="10112114" cy="3785953"/>
          </a:xfrm>
        </p:spPr>
        <p:txBody>
          <a:bodyPr>
            <a:normAutofit lnSpcReduction="10000"/>
          </a:bodyPr>
          <a:lstStyle/>
          <a:p>
            <a:pPr marL="0" indent="0">
              <a:buNone/>
            </a:pPr>
            <a:r>
              <a:rPr lang="en-US" b="1" dirty="0">
                <a:latin typeface="Comic Sans MS" panose="030F0702030302020204" pitchFamily="66" charset="0"/>
              </a:rPr>
              <a:t>When diagnosing and repairing bearing failures, do the following:</a:t>
            </a:r>
          </a:p>
          <a:p>
            <a:r>
              <a:rPr lang="en-US" dirty="0">
                <a:latin typeface="Comic Sans MS" panose="030F0702030302020204" pitchFamily="66" charset="0"/>
              </a:rPr>
              <a:t>Check the general condition of all parts during disassembly, not just the most badly worn or damaged parts.</a:t>
            </a:r>
          </a:p>
          <a:p>
            <a:r>
              <a:rPr lang="en-US" dirty="0">
                <a:latin typeface="Comic Sans MS" panose="030F0702030302020204" pitchFamily="66" charset="0"/>
              </a:rPr>
              <a:t> Compare the failure to any added information in the service manual and your knowledge of the component’s operation.</a:t>
            </a:r>
          </a:p>
          <a:p>
            <a:r>
              <a:rPr lang="en-US" dirty="0">
                <a:latin typeface="Comic Sans MS" panose="030F0702030302020204" pitchFamily="66" charset="0"/>
              </a:rPr>
              <a:t> Determine the causes of the part failure. This helps in assuring that the problems do </a:t>
            </a:r>
            <a:r>
              <a:rPr lang="en-US" b="1" dirty="0">
                <a:latin typeface="Comic Sans MS" panose="030F0702030302020204" pitchFamily="66" charset="0"/>
              </a:rPr>
              <a:t>NOT </a:t>
            </a:r>
            <a:r>
              <a:rPr lang="en-US" dirty="0">
                <a:latin typeface="Comic Sans MS" panose="030F0702030302020204" pitchFamily="66" charset="0"/>
              </a:rPr>
              <a:t>reoccur.</a:t>
            </a:r>
          </a:p>
          <a:p>
            <a:r>
              <a:rPr lang="en-US" dirty="0">
                <a:latin typeface="Comic Sans MS" panose="030F0702030302020204" pitchFamily="66" charset="0"/>
              </a:rPr>
              <a:t> Perform all repairs following the manufacturer’s recommendations and specifications</a:t>
            </a:r>
          </a:p>
          <a:p>
            <a:endParaRPr lang="en-TZ" dirty="0"/>
          </a:p>
        </p:txBody>
      </p:sp>
    </p:spTree>
    <p:extLst>
      <p:ext uri="{BB962C8B-B14F-4D97-AF65-F5344CB8AC3E}">
        <p14:creationId xmlns:p14="http://schemas.microsoft.com/office/powerpoint/2010/main" val="2811021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4400" dirty="0"/>
          </a:p>
          <a:p>
            <a:pPr marL="0" indent="0" algn="ctr">
              <a:buNone/>
            </a:pPr>
            <a:r>
              <a:rPr lang="en-US" sz="4400" b="1" i="1" dirty="0">
                <a:latin typeface="Comic Sans MS" panose="030F0702030302020204" pitchFamily="66" charset="0"/>
              </a:rPr>
              <a:t>Thank You</a:t>
            </a:r>
          </a:p>
        </p:txBody>
      </p:sp>
    </p:spTree>
    <p:extLst>
      <p:ext uri="{BB962C8B-B14F-4D97-AF65-F5344CB8AC3E}">
        <p14:creationId xmlns:p14="http://schemas.microsoft.com/office/powerpoint/2010/main" val="321144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E103-1C10-4EBA-9064-7DAF09477BE7}"/>
              </a:ext>
            </a:extLst>
          </p:cNvPr>
          <p:cNvSpPr>
            <a:spLocks noGrp="1"/>
          </p:cNvSpPr>
          <p:nvPr>
            <p:ph type="title"/>
          </p:nvPr>
        </p:nvSpPr>
        <p:spPr/>
        <p:txBody>
          <a:bodyPr/>
          <a:lstStyle/>
          <a:p>
            <a:r>
              <a:rPr lang="en-US" sz="4400" b="1" dirty="0">
                <a:latin typeface="Comic Sans MS" panose="030F0702030302020204" pitchFamily="66" charset="0"/>
              </a:rPr>
              <a:t>Final Drive</a:t>
            </a:r>
            <a:endParaRPr lang="en-TZ"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BB907A4F-8049-40E4-985C-03AD9BCC950A}"/>
              </a:ext>
            </a:extLst>
          </p:cNvPr>
          <p:cNvSpPr>
            <a:spLocks noGrp="1"/>
          </p:cNvSpPr>
          <p:nvPr>
            <p:ph idx="1"/>
          </p:nvPr>
        </p:nvSpPr>
        <p:spPr>
          <a:xfrm>
            <a:off x="1295401" y="2556932"/>
            <a:ext cx="9601196" cy="3615268"/>
          </a:xfrm>
        </p:spPr>
        <p:txBody>
          <a:bodyPr>
            <a:normAutofit lnSpcReduction="10000"/>
          </a:bodyPr>
          <a:lstStyle/>
          <a:p>
            <a:pPr algn="just"/>
            <a:r>
              <a:rPr lang="en-US" b="1" dirty="0">
                <a:latin typeface="Comic Sans MS" panose="030F0702030302020204" pitchFamily="66" charset="0"/>
              </a:rPr>
              <a:t>Spiral Bevel Gear</a:t>
            </a:r>
            <a:endParaRPr lang="en-US" dirty="0">
              <a:latin typeface="Comic Sans MS" panose="030F0702030302020204" pitchFamily="66" charset="0"/>
            </a:endParaRPr>
          </a:p>
          <a:p>
            <a:pPr marL="0" indent="0" algn="just">
              <a:buNone/>
            </a:pPr>
            <a:r>
              <a:rPr lang="en-US" b="1" dirty="0">
                <a:solidFill>
                  <a:srgbClr val="C00000"/>
                </a:solidFill>
                <a:latin typeface="Comic Sans MS" panose="030F0702030302020204" pitchFamily="66" charset="0"/>
              </a:rPr>
              <a:t>Spiral bevel gears have curved gear teeth with the pinion and ring gear on the same center line. </a:t>
            </a:r>
          </a:p>
          <a:p>
            <a:pPr marL="0" indent="0" algn="just">
              <a:buNone/>
            </a:pPr>
            <a:r>
              <a:rPr lang="en-US" dirty="0">
                <a:latin typeface="Comic Sans MS" panose="030F0702030302020204" pitchFamily="66" charset="0"/>
              </a:rPr>
              <a:t>This type of final drive is used extensively in trucks and occasionally in older automobiles. </a:t>
            </a:r>
          </a:p>
          <a:p>
            <a:pPr marL="0" indent="0" algn="just">
              <a:buNone/>
            </a:pPr>
            <a:r>
              <a:rPr lang="en-US" dirty="0">
                <a:latin typeface="Comic Sans MS" panose="030F0702030302020204" pitchFamily="66" charset="0"/>
              </a:rPr>
              <a:t>This design allows for constant contact between the ring gear and pinion. </a:t>
            </a:r>
          </a:p>
          <a:p>
            <a:pPr marL="0" indent="0" algn="just">
              <a:buNone/>
            </a:pPr>
            <a:r>
              <a:rPr lang="en-US" dirty="0">
                <a:latin typeface="Comic Sans MS" panose="030F0702030302020204" pitchFamily="66" charset="0"/>
              </a:rPr>
              <a:t>It also necessitates the use of heavy grade lubricants.</a:t>
            </a:r>
          </a:p>
          <a:p>
            <a:endParaRPr lang="en-TZ" dirty="0"/>
          </a:p>
        </p:txBody>
      </p:sp>
    </p:spTree>
    <p:extLst>
      <p:ext uri="{BB962C8B-B14F-4D97-AF65-F5344CB8AC3E}">
        <p14:creationId xmlns:p14="http://schemas.microsoft.com/office/powerpoint/2010/main" val="3008518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99855" y="568037"/>
            <a:ext cx="7827818" cy="5597236"/>
          </a:xfrm>
          <a:prstGeom prst="rect">
            <a:avLst/>
          </a:prstGeom>
        </p:spPr>
      </p:pic>
    </p:spTree>
    <p:extLst>
      <p:ext uri="{BB962C8B-B14F-4D97-AF65-F5344CB8AC3E}">
        <p14:creationId xmlns:p14="http://schemas.microsoft.com/office/powerpoint/2010/main" val="2553574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AF27F-FE71-4909-9080-A70E429CAA01}"/>
              </a:ext>
            </a:extLst>
          </p:cNvPr>
          <p:cNvSpPr>
            <a:spLocks noGrp="1"/>
          </p:cNvSpPr>
          <p:nvPr>
            <p:ph type="title"/>
          </p:nvPr>
        </p:nvSpPr>
        <p:spPr/>
        <p:txBody>
          <a:bodyPr>
            <a:normAutofit/>
          </a:bodyPr>
          <a:lstStyle/>
          <a:p>
            <a:r>
              <a:rPr lang="en-US" sz="4000" b="1" dirty="0">
                <a:latin typeface="Comic Sans MS" panose="030F0702030302020204" pitchFamily="66" charset="0"/>
              </a:rPr>
              <a:t>Final Drive</a:t>
            </a:r>
            <a:endParaRPr lang="en-TZ" sz="40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917FFE95-054C-488B-97DF-B47B0B604C03}"/>
              </a:ext>
            </a:extLst>
          </p:cNvPr>
          <p:cNvSpPr>
            <a:spLocks noGrp="1"/>
          </p:cNvSpPr>
          <p:nvPr>
            <p:ph idx="1"/>
          </p:nvPr>
        </p:nvSpPr>
        <p:spPr>
          <a:xfrm>
            <a:off x="1295401" y="2556932"/>
            <a:ext cx="9601196" cy="3572406"/>
          </a:xfrm>
        </p:spPr>
        <p:txBody>
          <a:bodyPr>
            <a:normAutofit fontScale="92500" lnSpcReduction="10000"/>
          </a:bodyPr>
          <a:lstStyle/>
          <a:p>
            <a:pPr algn="just"/>
            <a:r>
              <a:rPr lang="en-US" b="1" dirty="0">
                <a:latin typeface="Comic Sans MS" panose="030F0702030302020204" pitchFamily="66" charset="0"/>
              </a:rPr>
              <a:t>Hypoid Gear</a:t>
            </a:r>
          </a:p>
          <a:p>
            <a:pPr marL="0" indent="0" algn="just">
              <a:buNone/>
            </a:pPr>
            <a:r>
              <a:rPr lang="en-US" dirty="0">
                <a:latin typeface="Comic Sans MS" panose="030F0702030302020204" pitchFamily="66" charset="0"/>
              </a:rPr>
              <a:t>The hypoid gear final drive is an improvement or variation of the spiral bevel design and is commonly used in light and medium trucks and all domestic rear wheel drive automobiles.</a:t>
            </a:r>
          </a:p>
          <a:p>
            <a:pPr marL="0" indent="0" algn="just">
              <a:buNone/>
            </a:pPr>
            <a:r>
              <a:rPr lang="en-US" b="1" dirty="0">
                <a:solidFill>
                  <a:srgbClr val="C00000"/>
                </a:solidFill>
                <a:latin typeface="Comic Sans MS" panose="030F0702030302020204" pitchFamily="66" charset="0"/>
              </a:rPr>
              <a:t>The pinion meshes with the ring gear below the center line and is at a slight angle (less than 90 degrees)</a:t>
            </a:r>
          </a:p>
          <a:p>
            <a:pPr marL="0" indent="0" algn="just">
              <a:buNone/>
            </a:pPr>
            <a:r>
              <a:rPr lang="en-US" dirty="0">
                <a:latin typeface="Comic Sans MS" panose="030F0702030302020204" pitchFamily="66" charset="0"/>
              </a:rPr>
              <a:t>This angle and the use of heavier (larger) teeth permit an increased amount of power to be transmitted while the size of the ring gear and housing remain constant.</a:t>
            </a:r>
          </a:p>
          <a:p>
            <a:endParaRPr lang="en-TZ" dirty="0"/>
          </a:p>
        </p:txBody>
      </p:sp>
    </p:spTree>
    <p:extLst>
      <p:ext uri="{BB962C8B-B14F-4D97-AF65-F5344CB8AC3E}">
        <p14:creationId xmlns:p14="http://schemas.microsoft.com/office/powerpoint/2010/main" val="17403876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7572</TotalTime>
  <Words>2697</Words>
  <Application>Microsoft Office PowerPoint</Application>
  <PresentationFormat>Widescreen</PresentationFormat>
  <Paragraphs>240</Paragraphs>
  <Slides>63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Comic Sans MS</vt:lpstr>
      <vt:lpstr>Garamond</vt:lpstr>
      <vt:lpstr>Organic</vt:lpstr>
      <vt:lpstr>Lecture 5</vt:lpstr>
      <vt:lpstr>To-do-list</vt:lpstr>
      <vt:lpstr>Final Drive</vt:lpstr>
      <vt:lpstr>Final Drive</vt:lpstr>
      <vt:lpstr>Final Drive</vt:lpstr>
      <vt:lpstr>Final Drive</vt:lpstr>
      <vt:lpstr>Final Drive</vt:lpstr>
      <vt:lpstr>PowerPoint Presentation</vt:lpstr>
      <vt:lpstr>Final Drive</vt:lpstr>
      <vt:lpstr>Final Drive</vt:lpstr>
      <vt:lpstr>PowerPoint Presentation</vt:lpstr>
      <vt:lpstr>PowerPoint Presentation</vt:lpstr>
      <vt:lpstr>Final Drive</vt:lpstr>
      <vt:lpstr>PowerPoint Presentation</vt:lpstr>
      <vt:lpstr>Differential Unit</vt:lpstr>
      <vt:lpstr>PowerPoint Presentation</vt:lpstr>
      <vt:lpstr>PowerPoint Presentation</vt:lpstr>
      <vt:lpstr>Differential Unit</vt:lpstr>
      <vt:lpstr>Differential Unit</vt:lpstr>
      <vt:lpstr>PowerPoint Presentation</vt:lpstr>
      <vt:lpstr>Differential Unit</vt:lpstr>
      <vt:lpstr>Differential Unit</vt:lpstr>
      <vt:lpstr>PowerPoint Presentation</vt:lpstr>
      <vt:lpstr>PowerPoint Presentation</vt:lpstr>
      <vt:lpstr>Differential Unit</vt:lpstr>
      <vt:lpstr>Differential Unit</vt:lpstr>
      <vt:lpstr>Differential Unit</vt:lpstr>
      <vt:lpstr>PowerPoint Presentation</vt:lpstr>
      <vt:lpstr>Differential Unit</vt:lpstr>
      <vt:lpstr>PowerPoint Presentation</vt:lpstr>
      <vt:lpstr>Differential Unit</vt:lpstr>
      <vt:lpstr>Differential Unit</vt:lpstr>
      <vt:lpstr>PowerPoint Presentation</vt:lpstr>
      <vt:lpstr>Differential Unit</vt:lpstr>
      <vt:lpstr>Differential Unit</vt:lpstr>
      <vt:lpstr>Differential Unit</vt:lpstr>
      <vt:lpstr>Axle Shaft</vt:lpstr>
      <vt:lpstr>Axle Shaft</vt:lpstr>
      <vt:lpstr>PowerPoint Presentation</vt:lpstr>
      <vt:lpstr>Axle Shaft</vt:lpstr>
      <vt:lpstr>Axle Shaft</vt:lpstr>
      <vt:lpstr>PowerPoint Presentation</vt:lpstr>
      <vt:lpstr>Axle Shaft</vt:lpstr>
      <vt:lpstr>Axle Shaft</vt:lpstr>
      <vt:lpstr>Axle Shaft</vt:lpstr>
      <vt:lpstr>Axle Shaft</vt:lpstr>
      <vt:lpstr>Axle Shaft</vt:lpstr>
      <vt:lpstr>PowerPoint Presentation</vt:lpstr>
      <vt:lpstr>PowerPoint Presentation</vt:lpstr>
      <vt:lpstr>PowerPoint Presentation</vt:lpstr>
      <vt:lpstr>PowerPoint Presentation</vt:lpstr>
      <vt:lpstr>Transfer Case</vt:lpstr>
      <vt:lpstr>Transfer Case</vt:lpstr>
      <vt:lpstr>PowerPoint Presentation</vt:lpstr>
      <vt:lpstr>PowerPoint Presentation</vt:lpstr>
      <vt:lpstr>Four Wheel Drive (4WD)</vt:lpstr>
      <vt:lpstr>Power Take Off</vt:lpstr>
      <vt:lpstr>PowerPoint Presentation</vt:lpstr>
      <vt:lpstr>Service and Maintenance</vt:lpstr>
      <vt:lpstr>Service and Maintenance</vt:lpstr>
      <vt:lpstr>Service and Maintenance</vt:lpstr>
      <vt:lpstr>Service and Maintenance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SHANEL</dc:creator>
  <cp:lastModifiedBy>Shanel</cp:lastModifiedBy>
  <cp:revision>153</cp:revision>
  <dcterms:created xsi:type="dcterms:W3CDTF">2019-12-27T20:57:38Z</dcterms:created>
  <dcterms:modified xsi:type="dcterms:W3CDTF">2025-01-14T12:37:17Z</dcterms:modified>
</cp:coreProperties>
</file>